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32" r:id="rId2"/>
    <p:sldId id="316" r:id="rId3"/>
    <p:sldId id="416" r:id="rId4"/>
    <p:sldId id="417" r:id="rId5"/>
    <p:sldId id="418" r:id="rId6"/>
    <p:sldId id="365" r:id="rId7"/>
    <p:sldId id="381" r:id="rId8"/>
    <p:sldId id="382" r:id="rId9"/>
    <p:sldId id="419" r:id="rId10"/>
    <p:sldId id="420" r:id="rId11"/>
    <p:sldId id="421" r:id="rId12"/>
    <p:sldId id="422" r:id="rId13"/>
    <p:sldId id="423" r:id="rId14"/>
    <p:sldId id="431" r:id="rId15"/>
    <p:sldId id="427" r:id="rId16"/>
    <p:sldId id="430" r:id="rId17"/>
    <p:sldId id="428" r:id="rId18"/>
    <p:sldId id="42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00" autoAdjust="0"/>
  </p:normalViewPr>
  <p:slideViewPr>
    <p:cSldViewPr>
      <p:cViewPr>
        <p:scale>
          <a:sx n="100" d="100"/>
          <a:sy n="100" d="100"/>
        </p:scale>
        <p:origin x="-1944" y="-306"/>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57513"/>
          </a:xfrm>
          <a:prstGeom prst="rect">
            <a:avLst/>
          </a:prstGeom>
        </p:spPr>
        <p:txBody>
          <a:bodyPr vert="horz" lIns="89730" tIns="44865" rIns="89730" bIns="44865"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57513"/>
          </a:xfrm>
          <a:prstGeom prst="rect">
            <a:avLst/>
          </a:prstGeom>
        </p:spPr>
        <p:txBody>
          <a:bodyPr vert="horz" lIns="89730" tIns="44865" rIns="89730" bIns="44865" rtlCol="0"/>
          <a:lstStyle>
            <a:lvl1pPr algn="r">
              <a:defRPr sz="1200"/>
            </a:lvl1pPr>
          </a:lstStyle>
          <a:p>
            <a:fld id="{57505237-8064-404E-9754-59298B61CC28}" type="datetimeFigureOut">
              <a:rPr lang="en-US" smtClean="0"/>
              <a:t>11/4/2013</a:t>
            </a:fld>
            <a:endParaRPr lang="en-US"/>
          </a:p>
        </p:txBody>
      </p:sp>
      <p:sp>
        <p:nvSpPr>
          <p:cNvPr id="4" name="Footer Placeholder 3"/>
          <p:cNvSpPr>
            <a:spLocks noGrp="1"/>
          </p:cNvSpPr>
          <p:nvPr>
            <p:ph type="ftr" sz="quarter" idx="2"/>
          </p:nvPr>
        </p:nvSpPr>
        <p:spPr>
          <a:xfrm>
            <a:off x="1" y="8684926"/>
            <a:ext cx="2972421" cy="457513"/>
          </a:xfrm>
          <a:prstGeom prst="rect">
            <a:avLst/>
          </a:prstGeom>
        </p:spPr>
        <p:txBody>
          <a:bodyPr vert="horz" lIns="89730" tIns="44865" rIns="89730" bIns="44865"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684926"/>
            <a:ext cx="2972421" cy="457513"/>
          </a:xfrm>
          <a:prstGeom prst="rect">
            <a:avLst/>
          </a:prstGeom>
        </p:spPr>
        <p:txBody>
          <a:bodyPr vert="horz" lIns="89730" tIns="44865" rIns="89730" bIns="44865" rtlCol="0" anchor="b"/>
          <a:lstStyle>
            <a:lvl1pPr algn="r">
              <a:defRPr sz="1200"/>
            </a:lvl1pPr>
          </a:lstStyle>
          <a:p>
            <a:fld id="{1FC09ECE-80AC-4EE6-AA0A-DA02746F80C3}" type="slidenum">
              <a:rPr lang="en-US" smtClean="0"/>
              <a:t>‹#›</a:t>
            </a:fld>
            <a:endParaRPr lang="en-US"/>
          </a:p>
        </p:txBody>
      </p:sp>
    </p:spTree>
    <p:extLst>
      <p:ext uri="{BB962C8B-B14F-4D97-AF65-F5344CB8AC3E}">
        <p14:creationId xmlns:p14="http://schemas.microsoft.com/office/powerpoint/2010/main" val="375953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66207B9D-BB77-4FE5-A9F5-0999D36B7C0C}" type="datetimeFigureOut">
              <a:rPr lang="en-US" smtClean="0"/>
              <a:pPr/>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590678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is the vocabulary that appears on both the DCC and NT 30+ list</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2314663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is the vocabulary that appears on both the DCC and NT 30+ list</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314663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1AC723-B6AA-46BB-9A13-AB696F6D7CB4}"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142AC-9DC9-477D-BA51-8611B6BA877F}"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a:t>
            </a:r>
            <a:r>
              <a:rPr lang="en-US" b="1" dirty="0">
                <a:solidFill>
                  <a:srgbClr val="FFFF00"/>
                </a:solidFill>
                <a:latin typeface="Times New Roman" pitchFamily="18" charset="0"/>
                <a:cs typeface="Times New Roman" pitchFamily="18" charset="0"/>
              </a:rPr>
              <a:t>Greek</a:t>
            </a:r>
            <a:br>
              <a:rPr lang="en-US" b="1" dirty="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Unit 7 part 3: </a:t>
            </a:r>
            <a:br>
              <a:rPr lang="en-US" sz="3600" b="1" dirty="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consonant verb stems</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2013 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07567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θαυμάζω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σω </a:t>
            </a:r>
            <a:r>
              <a:rPr lang="en-US" sz="2400" dirty="0" smtClean="0">
                <a:solidFill>
                  <a:srgbClr val="FFFF00"/>
                </a:solidFill>
                <a:latin typeface="Palatino Linotype" pitchFamily="18" charset="0"/>
                <a:cs typeface="Times New Roman" pitchFamily="18" charset="0"/>
              </a:rPr>
              <a:t>be </a:t>
            </a:r>
            <a:r>
              <a:rPr lang="en-US" sz="2400" dirty="0" smtClean="0">
                <a:solidFill>
                  <a:schemeClr val="bg1"/>
                </a:solidFill>
                <a:latin typeface="Times New Roman" pitchFamily="18" charset="0"/>
                <a:cs typeface="Times New Roman" pitchFamily="18" charset="0"/>
              </a:rPr>
              <a:t>amazed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κατασκευάζω</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equip, supply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λανθάνω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λήσω </a:t>
            </a:r>
            <a:r>
              <a:rPr lang="en-US" sz="2400" dirty="0">
                <a:solidFill>
                  <a:schemeClr val="bg1"/>
                </a:solidFill>
                <a:latin typeface="Times New Roman" pitchFamily="18" charset="0"/>
                <a:cs typeface="Times New Roman" pitchFamily="18" charset="0"/>
                <a:sym typeface="Wingdings" pitchFamily="2" charset="2"/>
              </a:rPr>
              <a:t>escape notice of </a:t>
            </a:r>
          </a:p>
          <a:p>
            <a:pPr>
              <a:defRPr/>
            </a:pPr>
            <a:r>
              <a:rPr lang="el-GR" sz="2400" dirty="0" smtClean="0">
                <a:solidFill>
                  <a:srgbClr val="FFFF00"/>
                </a:solidFill>
                <a:latin typeface="Palatino Linotype" pitchFamily="18" charset="0"/>
                <a:cs typeface="Times New Roman" pitchFamily="18" charset="0"/>
              </a:rPr>
              <a:t>ὀνομάζω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call by name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πείθω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persuade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σῴζω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σώσω </a:t>
            </a:r>
            <a:r>
              <a:rPr lang="en-US" sz="2400" dirty="0" smtClean="0">
                <a:solidFill>
                  <a:schemeClr val="bg1"/>
                </a:solidFill>
                <a:latin typeface="Times New Roman" pitchFamily="18" charset="0"/>
                <a:cs typeface="Times New Roman" pitchFamily="18" charset="0"/>
              </a:rPr>
              <a:t>save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φράζω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tell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23504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βαπτίζω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baptize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δοξάζω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glorify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ἐτοιμάζω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prepare </a:t>
            </a:r>
            <a:endParaRPr lang="en-US" sz="2400" dirty="0" smtClean="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θαυμάζω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a:solidFill>
                  <a:schemeClr val="bg1"/>
                </a:solidFill>
                <a:latin typeface="Times New Roman" pitchFamily="18" charset="0"/>
                <a:cs typeface="Times New Roman" pitchFamily="18" charset="0"/>
              </a:rPr>
              <a:t>be</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amazed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καθίζω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smtClean="0">
                <a:solidFill>
                  <a:schemeClr val="bg1"/>
                </a:solidFill>
                <a:latin typeface="Times New Roman" pitchFamily="18" charset="0"/>
                <a:cs typeface="Times New Roman" pitchFamily="18" charset="0"/>
              </a:rPr>
              <a:t>sit </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πείθω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a:solidFill>
                  <a:schemeClr val="bg1"/>
                </a:solidFill>
                <a:latin typeface="Times New Roman" pitchFamily="18" charset="0"/>
                <a:cs typeface="Times New Roman" pitchFamily="18" charset="0"/>
              </a:rPr>
              <a:t>persuade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πειράζω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σω</a:t>
            </a:r>
            <a:r>
              <a:rPr lang="en-US"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try</a:t>
            </a:r>
            <a:r>
              <a:rPr lang="en-US" sz="2400" dirty="0">
                <a:solidFill>
                  <a:schemeClr val="bg1"/>
                </a:solidFill>
                <a:latin typeface="Times New Roman" pitchFamily="18" charset="0"/>
                <a:cs typeface="Times New Roman" pitchFamily="18" charset="0"/>
                <a:sym typeface="Wingdings" pitchFamily="2" charset="2"/>
              </a:rPr>
              <a:t>, attempt</a:t>
            </a:r>
            <a:r>
              <a:rPr lang="el-GR" sz="2400" dirty="0">
                <a:solidFill>
                  <a:schemeClr val="bg1"/>
                </a:solidFill>
                <a:latin typeface="Times New Roman" pitchFamily="18" charset="0"/>
                <a:cs typeface="Times New Roman" pitchFamily="18" charset="0"/>
                <a:sym typeface="Wingdings" pitchFamily="2" charset="2"/>
              </a:rPr>
              <a:t>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σῴζω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σώσω </a:t>
            </a:r>
            <a:r>
              <a:rPr lang="en-US" sz="2400" dirty="0">
                <a:solidFill>
                  <a:schemeClr val="bg1"/>
                </a:solidFill>
                <a:latin typeface="Times New Roman" pitchFamily="18" charset="0"/>
                <a:cs typeface="Times New Roman" pitchFamily="18" charset="0"/>
              </a:rPr>
              <a:t>save </a:t>
            </a:r>
            <a:endParaRPr lang="el-GR" sz="2400" dirty="0">
              <a:solidFill>
                <a:schemeClr val="bg1"/>
              </a:solidFill>
              <a:latin typeface="Times New Roman" pitchFamily="18" charset="0"/>
              <a:cs typeface="Times New Roman" pitchFamily="18" charset="0"/>
            </a:endParaRP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82315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marL="0" indent="0">
              <a:buNone/>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Times New Roman" pitchFamily="18" charset="0"/>
                <a:cs typeface="Times New Roman" pitchFamily="18" charset="0"/>
              </a:rPr>
              <a:t>Α </a:t>
            </a:r>
            <a:r>
              <a:rPr lang="en-US" sz="2400" dirty="0" smtClean="0">
                <a:solidFill>
                  <a:schemeClr val="bg1"/>
                </a:solidFill>
                <a:latin typeface="Times New Roman" pitchFamily="18" charset="0"/>
                <a:cs typeface="Times New Roman" pitchFamily="18" charset="0"/>
              </a:rPr>
              <a:t>verb with a stem ending in a </a:t>
            </a:r>
            <a:r>
              <a:rPr lang="en-US" sz="2400" dirty="0" smtClean="0">
                <a:solidFill>
                  <a:srgbClr val="FFFF00"/>
                </a:solidFill>
                <a:latin typeface="Times New Roman" pitchFamily="18" charset="0"/>
                <a:cs typeface="Times New Roman" pitchFamily="18" charset="0"/>
              </a:rPr>
              <a:t>palatal </a:t>
            </a:r>
            <a:r>
              <a:rPr lang="en-US" sz="2400" dirty="0" smtClean="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γ</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κ</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χ</a:t>
            </a:r>
            <a:r>
              <a:rPr lang="en-US" sz="2400" dirty="0" smtClean="0">
                <a:solidFill>
                  <a:schemeClr val="bg1"/>
                </a:solidFill>
                <a:latin typeface="Times New Roman" pitchFamily="18" charset="0"/>
                <a:cs typeface="Times New Roman" pitchFamily="18" charset="0"/>
              </a:rPr>
              <a:t>) will normally display a</a:t>
            </a:r>
            <a:r>
              <a:rPr lang="en-US" sz="2400" b="1" dirty="0" smtClean="0">
                <a:solidFill>
                  <a:srgbClr val="FFFF00"/>
                </a:solidFill>
                <a:latin typeface="Palatino Linotype"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ξ </a:t>
            </a:r>
            <a:r>
              <a:rPr lang="en-US" sz="2400" dirty="0" smtClean="0">
                <a:solidFill>
                  <a:schemeClr val="bg1"/>
                </a:solidFill>
                <a:latin typeface="Times New Roman" pitchFamily="18" charset="0"/>
                <a:cs typeface="Times New Roman" pitchFamily="18" charset="0"/>
              </a:rPr>
              <a:t>in the future </a:t>
            </a:r>
            <a:r>
              <a:rPr lang="en-US" sz="2400" dirty="0">
                <a:solidFill>
                  <a:schemeClr val="bg1"/>
                </a:solidFill>
                <a:latin typeface="Times New Roman" pitchFamily="18" charset="0"/>
                <a:cs typeface="Times New Roman" pitchFamily="18" charset="0"/>
              </a:rPr>
              <a:t>tense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γ</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χ </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b="1" dirty="0">
                <a:solidFill>
                  <a:srgbClr val="FFFF00"/>
                </a:solidFill>
                <a:latin typeface="Palatino Linotype" pitchFamily="18" charset="0"/>
                <a:cs typeface="Times New Roman" pitchFamily="18" charset="0"/>
              </a:rPr>
              <a:t>σ </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rPr>
              <a:t>ξ</a:t>
            </a:r>
            <a:r>
              <a:rPr lang="en-US" sz="2400" dirty="0" smtClean="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Verbs with stems ending in -</a:t>
            </a:r>
            <a:r>
              <a:rPr lang="el-GR" sz="2400" dirty="0" smtClean="0">
                <a:solidFill>
                  <a:srgbClr val="FFFF00"/>
                </a:solidFill>
                <a:latin typeface="Palatino Linotype" pitchFamily="18" charset="0"/>
                <a:cs typeface="Times New Roman" pitchFamily="18" charset="0"/>
              </a:rPr>
              <a:t>ττ</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σσ</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function the same way. </a:t>
            </a:r>
          </a:p>
          <a:p>
            <a:pPr>
              <a:defRPr/>
            </a:pPr>
            <a:r>
              <a:rPr lang="en-US" sz="2400" dirty="0" smtClean="0">
                <a:solidFill>
                  <a:schemeClr val="bg1"/>
                </a:solidFill>
                <a:latin typeface="Times New Roman" pitchFamily="18" charset="0"/>
                <a:cs typeface="Times New Roman" pitchFamily="18" charset="0"/>
              </a:rPr>
              <a:t>Classical Attic used -</a:t>
            </a:r>
            <a:r>
              <a:rPr lang="el-GR" sz="2400" dirty="0" smtClean="0">
                <a:solidFill>
                  <a:srgbClr val="FFFF00"/>
                </a:solidFill>
                <a:latin typeface="Palatino Linotype" pitchFamily="18" charset="0"/>
                <a:cs typeface="Times New Roman" pitchFamily="18" charset="0"/>
              </a:rPr>
              <a:t>ττ</a:t>
            </a:r>
            <a:r>
              <a:rPr lang="en-US" sz="2400" dirty="0" smtClean="0">
                <a:solidFill>
                  <a:schemeClr val="bg1"/>
                </a:solidFill>
                <a:latin typeface="Times New Roman" pitchFamily="18" charset="0"/>
                <a:cs typeface="Times New Roman" pitchFamily="18" charset="0"/>
              </a:rPr>
              <a:t>- but most other dialects, along with </a:t>
            </a:r>
            <a:r>
              <a:rPr lang="en-US" sz="2400" dirty="0" err="1" smtClean="0">
                <a:solidFill>
                  <a:schemeClr val="bg1"/>
                </a:solidFill>
                <a:latin typeface="Times New Roman" pitchFamily="18" charset="0"/>
                <a:cs typeface="Times New Roman" pitchFamily="18" charset="0"/>
              </a:rPr>
              <a:t>Koine</a:t>
            </a:r>
            <a:r>
              <a:rPr lang="en-US" sz="2400" dirty="0" smtClean="0">
                <a:solidFill>
                  <a:schemeClr val="bg1"/>
                </a:solidFill>
                <a:latin typeface="Times New Roman" pitchFamily="18" charset="0"/>
                <a:cs typeface="Times New Roman" pitchFamily="18" charset="0"/>
              </a:rPr>
              <a:t> and later Greek, use -</a:t>
            </a:r>
            <a:r>
              <a:rPr lang="el-GR" sz="2400" dirty="0" smtClean="0">
                <a:solidFill>
                  <a:srgbClr val="FFFF00"/>
                </a:solidFill>
                <a:latin typeface="Palatino Linotype" pitchFamily="18" charset="0"/>
                <a:cs typeface="Times New Roman" pitchFamily="18" charset="0"/>
              </a:rPr>
              <a:t>σσ</a:t>
            </a:r>
            <a:r>
              <a:rPr lang="en-US" sz="2400" dirty="0" smtClean="0">
                <a:solidFill>
                  <a:schemeClr val="bg1"/>
                </a:solidFill>
                <a:latin typeface="Times New Roman" pitchFamily="18" charset="0"/>
                <a:cs typeface="Times New Roman" pitchFamily="18" charset="0"/>
              </a:rPr>
              <a:t>-, but other than spelling and a slight difference in pronunciation, the words are the same with either spelling. </a:t>
            </a:r>
            <a:endParaRPr lang="en-US" sz="2400" dirty="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a:p>
            <a:pPr marL="342900" lvl="1" indent="-342900">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81164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Classical</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ἄγω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ἄξω </a:t>
            </a:r>
            <a:r>
              <a:rPr lang="en-US" sz="2400" dirty="0" smtClean="0">
                <a:solidFill>
                  <a:schemeClr val="bg1"/>
                </a:solidFill>
                <a:latin typeface="Times New Roman" pitchFamily="18" charset="0"/>
                <a:cs typeface="Times New Roman" pitchFamily="18" charset="0"/>
                <a:sym typeface="Wingdings" pitchFamily="2" charset="2"/>
              </a:rPr>
              <a:t>lead</a:t>
            </a:r>
            <a:r>
              <a:rPr lang="en-US" sz="2400" dirty="0">
                <a:solidFill>
                  <a:schemeClr val="bg1"/>
                </a:solidFill>
                <a:latin typeface="Times New Roman" pitchFamily="18" charset="0"/>
                <a:cs typeface="Times New Roman" pitchFamily="18" charset="0"/>
                <a:sym typeface="Wingdings" pitchFamily="2" charset="2"/>
              </a:rPr>
              <a:t>, bring, pass (time)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ἁπαλλάττω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release, deliver</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ἄρχω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begin, lead, rule (+ gen.)</a:t>
            </a:r>
            <a:endParaRPr lang="el-GR" sz="2400" dirty="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ὑπάρχω </a:t>
            </a:r>
            <a:r>
              <a:rPr lang="en-US" sz="2000" dirty="0" smtClean="0">
                <a:solidFill>
                  <a:schemeClr val="bg1"/>
                </a:solidFill>
                <a:latin typeface="Times New Roman" pitchFamily="18" charset="0"/>
                <a:cs typeface="Times New Roman" pitchFamily="18" charset="0"/>
              </a:rPr>
              <a:t>exist, be, belong to </a:t>
            </a:r>
            <a:endParaRPr lang="el-GR"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δείκνυμι</a:t>
            </a: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δείξω </a:t>
            </a:r>
            <a:r>
              <a:rPr lang="en-US" sz="2400" dirty="0">
                <a:solidFill>
                  <a:schemeClr val="bg1"/>
                </a:solidFill>
                <a:latin typeface="Times New Roman" pitchFamily="18" charset="0"/>
                <a:cs typeface="Times New Roman" pitchFamily="18" charset="0"/>
              </a:rPr>
              <a:t>show</a:t>
            </a:r>
          </a:p>
          <a:p>
            <a:pPr>
              <a:defRPr/>
            </a:pPr>
            <a:r>
              <a:rPr lang="el-GR" sz="2400" dirty="0" smtClean="0">
                <a:solidFill>
                  <a:srgbClr val="FFFF00"/>
                </a:solidFill>
                <a:latin typeface="Palatino Linotype" pitchFamily="18" charset="0"/>
                <a:cs typeface="Times New Roman" pitchFamily="18" charset="0"/>
              </a:rPr>
              <a:t>διδάσκω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διδάξω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teach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διώκω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pursue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δοκέω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δόξω </a:t>
            </a:r>
            <a:r>
              <a:rPr lang="en-US" sz="2400" dirty="0">
                <a:solidFill>
                  <a:schemeClr val="bg1"/>
                </a:solidFill>
                <a:latin typeface="Times New Roman" pitchFamily="18" charset="0"/>
                <a:cs typeface="Times New Roman" pitchFamily="18" charset="0"/>
              </a:rPr>
              <a:t>seem </a:t>
            </a: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23504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λέγω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say, tell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μίγνυμι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μίξω</a:t>
            </a:r>
            <a:r>
              <a:rPr lang="el-GR"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mix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πράττω</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do</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τάττω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arrange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φυλάττω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watch, guard, defend </a:t>
            </a:r>
            <a:endParaRPr lang="el-GR" sz="2400" dirty="0">
              <a:solidFill>
                <a:schemeClr val="bg1"/>
              </a:solidFill>
              <a:latin typeface="Times New Roman" pitchFamily="18" charset="0"/>
              <a:cs typeface="Times New Roman" pitchFamily="18" charset="0"/>
            </a:endParaRPr>
          </a:p>
          <a:p>
            <a:pPr>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004237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257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ἄγω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ἄξω </a:t>
            </a:r>
            <a:r>
              <a:rPr lang="en-US" sz="2400" dirty="0">
                <a:solidFill>
                  <a:schemeClr val="bg1"/>
                </a:solidFill>
                <a:latin typeface="Times New Roman" pitchFamily="18" charset="0"/>
                <a:cs typeface="Times New Roman" pitchFamily="18" charset="0"/>
                <a:sym typeface="Wingdings" pitchFamily="2" charset="2"/>
              </a:rPr>
              <a:t>lead, bring, pass (time)</a:t>
            </a:r>
            <a:endParaRPr lang="el-GR" sz="2400" dirty="0">
              <a:solidFill>
                <a:schemeClr val="bg1"/>
              </a:solidFill>
              <a:latin typeface="Times New Roman" pitchFamily="18" charset="0"/>
              <a:cs typeface="Times New Roman" pitchFamily="18" charset="0"/>
              <a:sym typeface="Wingdings" pitchFamily="2" charset="2"/>
            </a:endParaRPr>
          </a:p>
          <a:p>
            <a:pPr lvl="1">
              <a:defRPr/>
            </a:pPr>
            <a:r>
              <a:rPr lang="el-GR" sz="2000" dirty="0">
                <a:solidFill>
                  <a:srgbClr val="FFFF00"/>
                </a:solidFill>
                <a:latin typeface="Palatino Linotype" pitchFamily="18" charset="0"/>
              </a:rPr>
              <a:t>συνάγω </a:t>
            </a:r>
            <a:r>
              <a:rPr lang="en-US" sz="2000" dirty="0">
                <a:solidFill>
                  <a:schemeClr val="bg1"/>
                </a:solidFill>
                <a:latin typeface="Times New Roman" pitchFamily="18" charset="0"/>
                <a:cs typeface="Times New Roman" pitchFamily="18" charset="0"/>
              </a:rPr>
              <a:t>gather together, assemble </a:t>
            </a:r>
            <a:endParaRPr lang="en-US" sz="2000" dirty="0">
              <a:solidFill>
                <a:srgbClr val="FFFF00"/>
              </a:solidFill>
              <a:latin typeface="Palatino Linotype" pitchFamily="18" charset="0"/>
            </a:endParaRPr>
          </a:p>
          <a:p>
            <a:pPr lvl="1">
              <a:defRPr/>
            </a:pPr>
            <a:r>
              <a:rPr lang="el-GR" sz="2000" dirty="0">
                <a:solidFill>
                  <a:srgbClr val="FFFF00"/>
                </a:solidFill>
                <a:latin typeface="Palatino Linotype" pitchFamily="18" charset="0"/>
              </a:rPr>
              <a:t>ὑπάγω</a:t>
            </a:r>
            <a:r>
              <a:rPr lang="en-US" sz="2000" dirty="0">
                <a:solidFill>
                  <a:schemeClr val="bg1"/>
                </a:solidFill>
                <a:latin typeface="Times New Roman" pitchFamily="18" charset="0"/>
                <a:cs typeface="Times New Roman" pitchFamily="18" charset="0"/>
              </a:rPr>
              <a:t> go away, depart </a:t>
            </a:r>
            <a:endParaRPr lang="en-US" sz="2000" dirty="0">
              <a:solidFill>
                <a:srgbClr val="FFFF00"/>
              </a:solidFill>
              <a:latin typeface="Palatino Linotype" pitchFamily="18" charset="0"/>
            </a:endParaRPr>
          </a:p>
          <a:p>
            <a:pPr>
              <a:defRPr/>
            </a:pPr>
            <a:r>
              <a:rPr lang="el-GR" sz="2400" dirty="0" smtClean="0">
                <a:solidFill>
                  <a:srgbClr val="FFFF00"/>
                </a:solidFill>
                <a:latin typeface="Palatino Linotype" pitchFamily="18" charset="0"/>
                <a:cs typeface="Times New Roman" pitchFamily="18" charset="0"/>
              </a:rPr>
              <a:t>ἀνοίγω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open </a:t>
            </a:r>
          </a:p>
          <a:p>
            <a:pPr>
              <a:defRPr/>
            </a:pPr>
            <a:r>
              <a:rPr lang="el-GR" sz="2400" dirty="0">
                <a:solidFill>
                  <a:srgbClr val="FFFF00"/>
                </a:solidFill>
                <a:latin typeface="Palatino Linotype" pitchFamily="18" charset="0"/>
                <a:cs typeface="Times New Roman" pitchFamily="18" charset="0"/>
              </a:rPr>
              <a:t>ἄρχω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begin, lead, rule (+ gen.)</a:t>
            </a:r>
            <a:endParaRPr lang="el-GR" sz="2400" dirty="0">
              <a:solidFill>
                <a:schemeClr val="bg1"/>
              </a:solidFill>
              <a:latin typeface="Times New Roman" pitchFamily="18" charset="0"/>
              <a:cs typeface="Times New Roman" pitchFamily="18" charset="0"/>
            </a:endParaRPr>
          </a:p>
          <a:p>
            <a:pPr marL="742950" lvl="2" indent="-342900">
              <a:defRPr/>
            </a:pPr>
            <a:r>
              <a:rPr lang="el-GR" sz="2200" dirty="0">
                <a:solidFill>
                  <a:srgbClr val="FFFF00"/>
                </a:solidFill>
                <a:latin typeface="Palatino Linotype" pitchFamily="18" charset="0"/>
                <a:cs typeface="Times New Roman" pitchFamily="18" charset="0"/>
              </a:rPr>
              <a:t>ὑπάρχω </a:t>
            </a:r>
            <a:r>
              <a:rPr lang="en-US" sz="2200" dirty="0">
                <a:solidFill>
                  <a:schemeClr val="bg1"/>
                </a:solidFill>
                <a:latin typeface="Times New Roman" pitchFamily="18" charset="0"/>
                <a:cs typeface="Times New Roman" pitchFamily="18" charset="0"/>
              </a:rPr>
              <a:t>exist, be, belong to </a:t>
            </a:r>
            <a:endParaRPr lang="el-GR" sz="22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διδάσκω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διδάξω</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teach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διώκω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pursue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δοκέω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δόξω </a:t>
            </a:r>
            <a:r>
              <a:rPr lang="en-US" sz="2400" dirty="0">
                <a:solidFill>
                  <a:schemeClr val="bg1"/>
                </a:solidFill>
                <a:latin typeface="Times New Roman" pitchFamily="18" charset="0"/>
                <a:cs typeface="Times New Roman" pitchFamily="18" charset="0"/>
              </a:rPr>
              <a:t>seem </a:t>
            </a: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2077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257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κηρύσσω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ύξω </a:t>
            </a:r>
            <a:r>
              <a:rPr lang="en-US" sz="2400" dirty="0" smtClean="0">
                <a:solidFill>
                  <a:schemeClr val="bg1"/>
                </a:solidFill>
                <a:latin typeface="Times New Roman" pitchFamily="18" charset="0"/>
                <a:cs typeface="Times New Roman" pitchFamily="18" charset="0"/>
              </a:rPr>
              <a:t>proclaim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κράζω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κράξω </a:t>
            </a:r>
            <a:r>
              <a:rPr lang="en-US" sz="2400" dirty="0" smtClean="0">
                <a:solidFill>
                  <a:schemeClr val="bg1"/>
                </a:solidFill>
                <a:latin typeface="Times New Roman" pitchFamily="18" charset="0"/>
                <a:cs typeface="Times New Roman" pitchFamily="18" charset="0"/>
              </a:rPr>
              <a:t>shout</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λέγω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say, tell </a:t>
            </a:r>
            <a:endParaRPr lang="el-GR" sz="2400" dirty="0">
              <a:solidFill>
                <a:schemeClr val="bg1"/>
              </a:solidFill>
              <a:latin typeface="Times New Roman" pitchFamily="18" charset="0"/>
              <a:cs typeface="Times New Roman" pitchFamily="18" charset="0"/>
            </a:endParaRPr>
          </a:p>
          <a:p>
            <a:pPr marL="742950" lvl="2" indent="-342900">
              <a:defRPr/>
            </a:pPr>
            <a:r>
              <a:rPr lang="en-US" sz="2000" dirty="0">
                <a:solidFill>
                  <a:schemeClr val="bg1"/>
                </a:solidFill>
                <a:latin typeface="Times New Roman" pitchFamily="18" charset="0"/>
                <a:cs typeface="Times New Roman" pitchFamily="18" charset="0"/>
              </a:rPr>
              <a:t>Biblical Greek uses </a:t>
            </a:r>
            <a:r>
              <a:rPr lang="el-GR" sz="2000" dirty="0" smtClean="0">
                <a:solidFill>
                  <a:srgbClr val="FFFF00"/>
                </a:solidFill>
                <a:latin typeface="Palatino Linotype" pitchFamily="18" charset="0"/>
                <a:cs typeface="Times New Roman" pitchFamily="18" charset="0"/>
              </a:rPr>
              <a:t>ἐρῶ </a:t>
            </a:r>
            <a:r>
              <a:rPr lang="en-US" sz="2000" dirty="0" smtClean="0">
                <a:solidFill>
                  <a:schemeClr val="bg1"/>
                </a:solidFill>
                <a:latin typeface="Times New Roman" pitchFamily="18" charset="0"/>
                <a:cs typeface="Times New Roman" pitchFamily="18" charset="0"/>
              </a:rPr>
              <a:t>(see Unit 7.4) as </a:t>
            </a:r>
            <a:r>
              <a:rPr lang="en-US" sz="2000" dirty="0">
                <a:solidFill>
                  <a:schemeClr val="bg1"/>
                </a:solidFill>
                <a:latin typeface="Times New Roman" pitchFamily="18" charset="0"/>
                <a:cs typeface="Times New Roman" pitchFamily="18" charset="0"/>
              </a:rPr>
              <a:t>the future of </a:t>
            </a:r>
            <a:r>
              <a:rPr lang="el-GR" sz="2000" dirty="0">
                <a:solidFill>
                  <a:srgbClr val="FFFF00"/>
                </a:solidFill>
                <a:latin typeface="Palatino Linotype" pitchFamily="18" charset="0"/>
                <a:cs typeface="Times New Roman" pitchFamily="18" charset="0"/>
              </a:rPr>
              <a:t>λέγω</a:t>
            </a:r>
            <a:r>
              <a:rPr lang="en-US" sz="2000" dirty="0">
                <a:solidFill>
                  <a:schemeClr val="bg1"/>
                </a:solidFill>
                <a:latin typeface="Times New Roman" pitchFamily="18" charset="0"/>
                <a:cs typeface="Times New Roman" pitchFamily="18" charset="0"/>
              </a:rPr>
              <a:t>.</a:t>
            </a:r>
            <a:endParaRPr lang="el-GR"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πράσσω</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do</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ὑποτάσσω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smtClean="0">
                <a:solidFill>
                  <a:schemeClr val="bg1"/>
                </a:solidFill>
                <a:latin typeface="Times New Roman" pitchFamily="18" charset="0"/>
                <a:cs typeface="Times New Roman" pitchFamily="18" charset="0"/>
              </a:rPr>
              <a:t>subordinate, subject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φυλά</a:t>
            </a:r>
            <a:r>
              <a:rPr lang="el-GR" sz="2400" dirty="0">
                <a:solidFill>
                  <a:srgbClr val="FFFF00"/>
                </a:solidFill>
                <a:latin typeface="Palatino Linotype" pitchFamily="18" charset="0"/>
                <a:cs typeface="Times New Roman" pitchFamily="18" charset="0"/>
              </a:rPr>
              <a:t>σσ</a:t>
            </a:r>
            <a:r>
              <a:rPr lang="el-GR" sz="2400" dirty="0" smtClean="0">
                <a:solidFill>
                  <a:srgbClr val="FFFF00"/>
                </a:solidFill>
                <a:latin typeface="Palatino Linotype" pitchFamily="18" charset="0"/>
                <a:cs typeface="Times New Roman" pitchFamily="18" charset="0"/>
              </a:rPr>
              <a:t>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watch, guard, defend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63753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part 3 Vocabulary: Core</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ἄγω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ἄξω </a:t>
            </a:r>
            <a:r>
              <a:rPr lang="en-US" sz="2400" dirty="0">
                <a:solidFill>
                  <a:schemeClr val="bg1"/>
                </a:solidFill>
                <a:latin typeface="Times New Roman" pitchFamily="18" charset="0"/>
                <a:cs typeface="Times New Roman" pitchFamily="18" charset="0"/>
                <a:sym typeface="Wingdings" pitchFamily="2" charset="2"/>
              </a:rPr>
              <a:t>lead, bring, pass (time)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ἄρχω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begin, lead, rule (+ gen.)</a:t>
            </a:r>
            <a:endParaRPr lang="el-GR" sz="2400" dirty="0">
              <a:solidFill>
                <a:schemeClr val="bg1"/>
              </a:solidFill>
              <a:latin typeface="Times New Roman" pitchFamily="18" charset="0"/>
              <a:cs typeface="Times New Roman" pitchFamily="18" charset="0"/>
            </a:endParaRPr>
          </a:p>
          <a:p>
            <a:pPr lvl="1">
              <a:defRPr/>
            </a:pPr>
            <a:r>
              <a:rPr lang="el-GR" sz="2000" dirty="0">
                <a:solidFill>
                  <a:srgbClr val="FFFF00"/>
                </a:solidFill>
                <a:latin typeface="Palatino Linotype" pitchFamily="18" charset="0"/>
                <a:cs typeface="Times New Roman" pitchFamily="18" charset="0"/>
              </a:rPr>
              <a:t>ὑπάρχω </a:t>
            </a:r>
            <a:r>
              <a:rPr lang="en-US" sz="2000" dirty="0">
                <a:solidFill>
                  <a:schemeClr val="bg1"/>
                </a:solidFill>
                <a:latin typeface="Times New Roman" pitchFamily="18" charset="0"/>
                <a:cs typeface="Times New Roman" pitchFamily="18" charset="0"/>
              </a:rPr>
              <a:t>exist, be, belong to </a:t>
            </a:r>
            <a:endParaRPr lang="el-GR" sz="20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βλέπω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ψω </a:t>
            </a:r>
            <a:r>
              <a:rPr lang="en-US" sz="2400" dirty="0">
                <a:solidFill>
                  <a:schemeClr val="bg1"/>
                </a:solidFill>
                <a:latin typeface="Times New Roman" pitchFamily="18" charset="0"/>
                <a:cs typeface="Times New Roman" pitchFamily="18" charset="0"/>
                <a:sym typeface="Wingdings" pitchFamily="2" charset="2"/>
              </a:rPr>
              <a:t>see, look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γράφω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a:solidFill>
                  <a:schemeClr val="bg1"/>
                </a:solidFill>
                <a:latin typeface="Times New Roman" pitchFamily="18" charset="0"/>
                <a:cs typeface="Times New Roman" pitchFamily="18" charset="0"/>
              </a:rPr>
              <a:t>write, draw</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διδάσκω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διδάξω</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teach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διώκω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pursue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δοκέω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δόξω </a:t>
            </a:r>
            <a:r>
              <a:rPr lang="en-US" sz="2400" dirty="0">
                <a:solidFill>
                  <a:schemeClr val="bg1"/>
                </a:solidFill>
                <a:latin typeface="Times New Roman" pitchFamily="18" charset="0"/>
                <a:cs typeface="Times New Roman" pitchFamily="18" charset="0"/>
              </a:rPr>
              <a:t>seem </a:t>
            </a:r>
          </a:p>
          <a:p>
            <a:pPr marL="0" indent="0">
              <a:buNone/>
              <a:defRPr/>
            </a:pPr>
            <a:endParaRPr lang="el-GR" sz="2400" dirty="0">
              <a:solidFill>
                <a:schemeClr val="bg1"/>
              </a:solidFill>
              <a:latin typeface="Times New Roman" pitchFamily="18" charset="0"/>
              <a:cs typeface="Times New Roman" pitchFamily="18" charset="0"/>
            </a:endParaRP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62644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part 3 Vocabulary: Core</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θαυμάζω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a:solidFill>
                  <a:schemeClr val="bg1"/>
                </a:solidFill>
                <a:latin typeface="Times New Roman" pitchFamily="18" charset="0"/>
                <a:cs typeface="Times New Roman" pitchFamily="18" charset="0"/>
              </a:rPr>
              <a:t>be</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amazed </a:t>
            </a:r>
          </a:p>
          <a:p>
            <a:pPr>
              <a:defRPr/>
            </a:pPr>
            <a:r>
              <a:rPr lang="el-GR" sz="2400" dirty="0" smtClean="0">
                <a:solidFill>
                  <a:srgbClr val="FFFF00"/>
                </a:solidFill>
                <a:latin typeface="Palatino Linotype" pitchFamily="18" charset="0"/>
                <a:cs typeface="Times New Roman" pitchFamily="18" charset="0"/>
              </a:rPr>
              <a:t>λέγω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say, tell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πείθω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σω </a:t>
            </a:r>
            <a:r>
              <a:rPr lang="en-US" sz="2400" dirty="0">
                <a:solidFill>
                  <a:schemeClr val="bg1"/>
                </a:solidFill>
                <a:latin typeface="Times New Roman" pitchFamily="18" charset="0"/>
                <a:cs typeface="Times New Roman" pitchFamily="18" charset="0"/>
              </a:rPr>
              <a:t>persuade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πέμπω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a:solidFill>
                  <a:schemeClr val="bg1"/>
                </a:solidFill>
                <a:latin typeface="Times New Roman" pitchFamily="18" charset="0"/>
                <a:cs typeface="Times New Roman" pitchFamily="18" charset="0"/>
              </a:rPr>
              <a:t>send </a:t>
            </a:r>
          </a:p>
          <a:p>
            <a:pPr>
              <a:defRPr/>
            </a:pPr>
            <a:r>
              <a:rPr lang="el-GR" sz="2400" dirty="0" smtClean="0">
                <a:solidFill>
                  <a:srgbClr val="FFFF00"/>
                </a:solidFill>
                <a:latin typeface="Palatino Linotype" pitchFamily="18" charset="0"/>
                <a:cs typeface="Times New Roman" pitchFamily="18" charset="0"/>
              </a:rPr>
              <a:t>πράττω</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do</a:t>
            </a:r>
            <a:endParaRPr lang="el-GR" sz="2400" dirty="0">
              <a:solidFill>
                <a:schemeClr val="bg1"/>
              </a:solidFill>
              <a:latin typeface="Times New Roman" pitchFamily="18" charset="0"/>
              <a:cs typeface="Times New Roman" pitchFamily="18" charset="0"/>
            </a:endParaRPr>
          </a:p>
          <a:p>
            <a:pPr marL="457200" lvl="1" indent="0">
              <a:buNone/>
              <a:defRPr/>
            </a:pP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πράσσω</a:t>
            </a:r>
            <a:r>
              <a:rPr lang="en-US" sz="2000" dirty="0" smtClean="0">
                <a:solidFill>
                  <a:srgbClr val="FFFF00"/>
                </a:solidFill>
                <a:latin typeface="Palatino Linotype" pitchFamily="18" charset="0"/>
                <a:cs typeface="Times New Roman" pitchFamily="18" charset="0"/>
              </a:rPr>
              <a:t> </a:t>
            </a:r>
            <a:endParaRPr lang="el-GR" sz="20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σῴζω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σώσω </a:t>
            </a:r>
            <a:r>
              <a:rPr lang="en-US" sz="2400" dirty="0">
                <a:solidFill>
                  <a:schemeClr val="bg1"/>
                </a:solidFill>
                <a:latin typeface="Times New Roman" pitchFamily="18" charset="0"/>
                <a:cs typeface="Times New Roman" pitchFamily="18" charset="0"/>
              </a:rPr>
              <a:t>save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φυλάττω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ξω </a:t>
            </a:r>
            <a:r>
              <a:rPr lang="en-US" sz="2400" dirty="0">
                <a:solidFill>
                  <a:schemeClr val="bg1"/>
                </a:solidFill>
                <a:latin typeface="Times New Roman" pitchFamily="18" charset="0"/>
                <a:cs typeface="Times New Roman" pitchFamily="18" charset="0"/>
              </a:rPr>
              <a:t>watch, guard, defend </a:t>
            </a:r>
            <a:endParaRPr lang="en-US" sz="2400" dirty="0" smtClean="0">
              <a:solidFill>
                <a:schemeClr val="bg1"/>
              </a:solidFill>
              <a:latin typeface="Times New Roman" pitchFamily="18" charset="0"/>
              <a:cs typeface="Times New Roman" pitchFamily="18" charset="0"/>
            </a:endParaRPr>
          </a:p>
          <a:p>
            <a:pPr marL="457200" lvl="1" indent="0">
              <a:buNone/>
              <a:defRPr/>
            </a:pPr>
            <a:r>
              <a:rPr lang="en-US" sz="2000" dirty="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φυλάσσω</a:t>
            </a:r>
            <a:r>
              <a:rPr lang="en-US" sz="2000" dirty="0" smtClean="0">
                <a:solidFill>
                  <a:srgbClr val="FFFF00"/>
                </a:solidFill>
                <a:latin typeface="Palatino Linotype" pitchFamily="18" charset="0"/>
                <a:cs typeface="Times New Roman" pitchFamily="18" charset="0"/>
              </a:rPr>
              <a:t> </a:t>
            </a:r>
            <a:endParaRPr lang="en-US" sz="2000" dirty="0" smtClean="0">
              <a:solidFill>
                <a:schemeClr val="bg1"/>
              </a:solidFill>
              <a:latin typeface="Palatino Linotype" pitchFamily="18" charset="0"/>
              <a:cs typeface="Times New Roman" pitchFamily="18" charset="0"/>
            </a:endParaRPr>
          </a:p>
          <a:p>
            <a:pPr>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507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endParaRPr lang="en-US" dirty="0" smtClean="0">
              <a:solidFill>
                <a:schemeClr val="bg1"/>
              </a:solidFill>
              <a:latin typeface="Times New Roman" pitchFamily="18" charset="0"/>
              <a:cs typeface="Times New Roman" pitchFamily="18" charset="0"/>
            </a:endParaRPr>
          </a:p>
          <a:p>
            <a:pPr>
              <a:buNone/>
              <a:defRPr/>
            </a:pPr>
            <a:r>
              <a:rPr lang="en-US" b="1" dirty="0" smtClean="0">
                <a:solidFill>
                  <a:srgbClr val="FFFF00"/>
                </a:solidFill>
                <a:latin typeface="Times New Roman" pitchFamily="18" charset="0"/>
                <a:cs typeface="Times New Roman" pitchFamily="18" charset="0"/>
              </a:rPr>
              <a:t>AGE Unit 7 part </a:t>
            </a:r>
            <a:r>
              <a:rPr lang="en-US" b="1" dirty="0">
                <a:solidFill>
                  <a:srgbClr val="FFFF00"/>
                </a:solidFill>
                <a:latin typeface="Times New Roman" pitchFamily="18" charset="0"/>
                <a:cs typeface="Times New Roman" pitchFamily="18" charset="0"/>
              </a:rPr>
              <a:t>3</a:t>
            </a:r>
            <a:r>
              <a:rPr lang="en-US" b="1" dirty="0" smtClean="0">
                <a:solidFill>
                  <a:srgbClr val="FFFF00"/>
                </a:solidFill>
                <a:latin typeface="Times New Roman" pitchFamily="18" charset="0"/>
                <a:cs typeface="Times New Roman" pitchFamily="18" charset="0"/>
              </a:rPr>
              <a:t>: consonant verb stems</a:t>
            </a:r>
            <a:endParaRPr lang="en-US" dirty="0" smtClean="0">
              <a:solidFill>
                <a:schemeClr val="bg1"/>
              </a:solidFill>
              <a:latin typeface="Times New Roman" pitchFamily="18" charset="0"/>
              <a:cs typeface="Times New Roman" pitchFamily="18" charset="0"/>
            </a:endParaRPr>
          </a:p>
          <a:p>
            <a:pPr>
              <a:defRPr/>
            </a:pPr>
            <a:r>
              <a:rPr lang="en-US" sz="2800" dirty="0" smtClean="0">
                <a:solidFill>
                  <a:schemeClr val="bg1"/>
                </a:solidFill>
                <a:latin typeface="Times New Roman" pitchFamily="18" charset="0"/>
                <a:cs typeface="Times New Roman" pitchFamily="18" charset="0"/>
              </a:rPr>
              <a:t>This part of Unit 7 introduces </a:t>
            </a:r>
            <a:r>
              <a:rPr lang="en-US" sz="2800" dirty="0">
                <a:solidFill>
                  <a:schemeClr val="bg1"/>
                </a:solidFill>
                <a:latin typeface="Times New Roman" pitchFamily="18" charset="0"/>
                <a:cs typeface="Times New Roman" pitchFamily="18" charset="0"/>
              </a:rPr>
              <a:t>more </a:t>
            </a:r>
            <a:r>
              <a:rPr lang="en-US" sz="2800" dirty="0" smtClean="0">
                <a:solidFill>
                  <a:schemeClr val="bg1"/>
                </a:solidFill>
                <a:latin typeface="Times New Roman" pitchFamily="18" charset="0"/>
                <a:cs typeface="Times New Roman" pitchFamily="18" charset="0"/>
              </a:rPr>
              <a:t>-</a:t>
            </a:r>
            <a:r>
              <a:rPr lang="el-GR" sz="2800" dirty="0" smtClean="0">
                <a:solidFill>
                  <a:srgbClr val="FFFF00"/>
                </a:solidFill>
                <a:latin typeface="Palatino Linotype" pitchFamily="18" charset="0"/>
                <a:cs typeface="Times New Roman" pitchFamily="18" charset="0"/>
              </a:rPr>
              <a:t>ω </a:t>
            </a:r>
            <a:r>
              <a:rPr lang="en-US" sz="2800" dirty="0" smtClean="0">
                <a:solidFill>
                  <a:schemeClr val="bg1"/>
                </a:solidFill>
                <a:latin typeface="Times New Roman" pitchFamily="18" charset="0"/>
                <a:cs typeface="Times New Roman" pitchFamily="18" charset="0"/>
              </a:rPr>
              <a:t>verbs, grouped according to their stems, so it is easier to learn and remember their forms in the future tense. </a:t>
            </a:r>
            <a:endParaRPr lang="en-US" sz="2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0483" name="Rectangle 3"/>
          <p:cNvSpPr>
            <a:spLocks noGrp="1" noChangeArrowheads="1"/>
          </p:cNvSpPr>
          <p:nvPr>
            <p:ph type="body" idx="1"/>
          </p:nvPr>
        </p:nvSpPr>
        <p:spPr/>
        <p:txBody>
          <a:bodyPr>
            <a:normAutofit/>
          </a:bodyPr>
          <a:lstStyle/>
          <a:p>
            <a:pPr>
              <a:lnSpc>
                <a:spcPct val="90000"/>
              </a:lnSpc>
              <a:buFontTx/>
              <a:buNone/>
            </a:pPr>
            <a:r>
              <a:rPr lang="en-US" sz="2400" dirty="0" smtClean="0">
                <a:solidFill>
                  <a:srgbClr val="FFFF00"/>
                </a:solidFill>
                <a:latin typeface="Times New Roman" pitchFamily="18" charset="0"/>
                <a:cs typeface="Times New Roman" pitchFamily="18" charset="0"/>
              </a:rPr>
              <a:t>Review from Unit 1: </a:t>
            </a:r>
            <a:r>
              <a:rPr lang="en-US" sz="2800" b="1" dirty="0" smtClean="0">
                <a:solidFill>
                  <a:srgbClr val="FFFF00"/>
                </a:solidFill>
                <a:latin typeface="Times New Roman" pitchFamily="18" charset="0"/>
                <a:cs typeface="Times New Roman" pitchFamily="18" charset="0"/>
              </a:rPr>
              <a:t>The Trouble with Sigma </a:t>
            </a:r>
          </a:p>
          <a:p>
            <a:pPr>
              <a:lnSpc>
                <a:spcPct val="90000"/>
              </a:lnSpc>
              <a:buFontTx/>
              <a:buNone/>
            </a:pPr>
            <a:r>
              <a:rPr lang="en-US" sz="2400" dirty="0" smtClean="0">
                <a:solidFill>
                  <a:schemeClr val="bg1"/>
                </a:solidFill>
                <a:latin typeface="Times New Roman" pitchFamily="18" charset="0"/>
                <a:cs typeface="Times New Roman" pitchFamily="18" charset="0"/>
              </a:rPr>
              <a:t>Greek is strange when it comes to pronouncing and writing words with the “s” sound:</a:t>
            </a:r>
          </a:p>
          <a:p>
            <a:pPr>
              <a:lnSpc>
                <a:spcPct val="90000"/>
              </a:lnSpc>
            </a:pPr>
            <a:r>
              <a:rPr lang="en-US" sz="2400" dirty="0" smtClean="0">
                <a:solidFill>
                  <a:schemeClr val="bg1"/>
                </a:solidFill>
                <a:latin typeface="Times New Roman" pitchFamily="18" charset="0"/>
                <a:cs typeface="Times New Roman" pitchFamily="18" charset="0"/>
              </a:rPr>
              <a:t>The combinations </a:t>
            </a:r>
            <a:r>
              <a:rPr lang="el-GR" sz="2400" b="1" dirty="0" smtClean="0">
                <a:solidFill>
                  <a:srgbClr val="FFFF00"/>
                </a:solidFill>
                <a:latin typeface="Palatino Linotype" pitchFamily="18" charset="0"/>
                <a:cs typeface="Times New Roman" pitchFamily="18" charset="0"/>
              </a:rPr>
              <a:t>πσ</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βσ</a:t>
            </a:r>
            <a:r>
              <a:rPr lang="en-US" sz="2400" dirty="0" smtClean="0">
                <a:solidFill>
                  <a:schemeClr val="bg1"/>
                </a:solidFill>
                <a:latin typeface="Times New Roman" pitchFamily="18" charset="0"/>
                <a:cs typeface="Times New Roman" pitchFamily="18" charset="0"/>
              </a:rPr>
              <a:t> &amp; </a:t>
            </a:r>
            <a:r>
              <a:rPr lang="el-GR" sz="2400" b="1" dirty="0" smtClean="0">
                <a:solidFill>
                  <a:srgbClr val="FFFF00"/>
                </a:solidFill>
                <a:latin typeface="Palatino Linotype" pitchFamily="18" charset="0"/>
                <a:cs typeface="Times New Roman" pitchFamily="18" charset="0"/>
              </a:rPr>
              <a:t>φσ</a:t>
            </a:r>
            <a:r>
              <a:rPr lang="en-US" sz="2400" dirty="0" smtClean="0">
                <a:solidFill>
                  <a:schemeClr val="bg1"/>
                </a:solidFill>
                <a:latin typeface="Times New Roman" pitchFamily="18" charset="0"/>
                <a:cs typeface="Times New Roman" pitchFamily="18" charset="0"/>
              </a:rPr>
              <a:t> never appear. 		Instead, </a:t>
            </a:r>
            <a:r>
              <a:rPr lang="el-GR" sz="2400" b="1" dirty="0" smtClean="0">
                <a:solidFill>
                  <a:srgbClr val="FFFF00"/>
                </a:solidFill>
                <a:latin typeface="Palatino Linotype" pitchFamily="18" charset="0"/>
                <a:cs typeface="Times New Roman" pitchFamily="18" charset="0"/>
              </a:rPr>
              <a:t>ψ</a:t>
            </a:r>
            <a:r>
              <a:rPr lang="en-US" sz="2400" dirty="0" smtClean="0">
                <a:solidFill>
                  <a:schemeClr val="bg1"/>
                </a:solidFill>
                <a:latin typeface="Times New Roman" pitchFamily="18" charset="0"/>
                <a:cs typeface="Times New Roman" pitchFamily="18" charset="0"/>
              </a:rPr>
              <a:t> replaces them. </a:t>
            </a:r>
          </a:p>
          <a:p>
            <a:pPr>
              <a:lnSpc>
                <a:spcPct val="90000"/>
              </a:lnSpc>
            </a:pPr>
            <a:r>
              <a:rPr lang="en-US" sz="24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τ</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a:t>
            </a:r>
            <a:r>
              <a:rPr lang="en-US" sz="2400" dirty="0" smtClean="0">
                <a:solidFill>
                  <a:schemeClr val="bg1"/>
                </a:solidFill>
                <a:latin typeface="Times New Roman" pitchFamily="18" charset="0"/>
                <a:cs typeface="Times New Roman" pitchFamily="18" charset="0"/>
              </a:rPr>
              <a:t> and </a:t>
            </a:r>
            <a:r>
              <a:rPr lang="el-GR" sz="2400" b="1" dirty="0" smtClean="0">
                <a:solidFill>
                  <a:srgbClr val="FFFF00"/>
                </a:solidFill>
                <a:latin typeface="Palatino Linotype" pitchFamily="18" charset="0"/>
                <a:cs typeface="Times New Roman" pitchFamily="18" charset="0"/>
              </a:rPr>
              <a:t>θ</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disappear before a </a:t>
            </a:r>
            <a:r>
              <a:rPr lang="el-GR" sz="2400" b="1"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a:t>
            </a:r>
          </a:p>
          <a:p>
            <a:pPr>
              <a:lnSpc>
                <a:spcPct val="90000"/>
              </a:lnSpc>
            </a:pPr>
            <a:r>
              <a:rPr lang="en-US" sz="2400" dirty="0" smtClean="0">
                <a:solidFill>
                  <a:schemeClr val="bg1"/>
                </a:solidFill>
                <a:latin typeface="Times New Roman" pitchFamily="18" charset="0"/>
                <a:cs typeface="Times New Roman" pitchFamily="18" charset="0"/>
              </a:rPr>
              <a:t>The combinations </a:t>
            </a:r>
            <a:r>
              <a:rPr lang="el-GR" sz="2400" b="1" dirty="0" smtClean="0">
                <a:solidFill>
                  <a:srgbClr val="FFFF00"/>
                </a:solidFill>
                <a:latin typeface="Palatino Linotype" pitchFamily="18" charset="0"/>
                <a:cs typeface="Times New Roman" pitchFamily="18" charset="0"/>
              </a:rPr>
              <a:t>κσ</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γσ</a:t>
            </a:r>
            <a:r>
              <a:rPr lang="en-US" sz="2400" dirty="0" smtClean="0">
                <a:solidFill>
                  <a:schemeClr val="bg1"/>
                </a:solidFill>
                <a:latin typeface="Times New Roman" pitchFamily="18" charset="0"/>
                <a:cs typeface="Times New Roman" pitchFamily="18" charset="0"/>
              </a:rPr>
              <a:t> or</a:t>
            </a:r>
            <a:r>
              <a:rPr lang="el-GR" sz="24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χσ</a:t>
            </a:r>
            <a:r>
              <a:rPr lang="en-US" sz="2400" dirty="0" smtClean="0">
                <a:solidFill>
                  <a:schemeClr val="bg1"/>
                </a:solidFill>
                <a:latin typeface="Times New Roman" pitchFamily="18" charset="0"/>
                <a:cs typeface="Times New Roman" pitchFamily="18" charset="0"/>
              </a:rPr>
              <a:t> never appear. 		Instead, </a:t>
            </a:r>
            <a:r>
              <a:rPr lang="el-GR" sz="2400" b="1" dirty="0" smtClean="0">
                <a:solidFill>
                  <a:srgbClr val="FFFF00"/>
                </a:solidFill>
                <a:latin typeface="Palatino Linotype" pitchFamily="18" charset="0"/>
                <a:cs typeface="Times New Roman" pitchFamily="18" charset="0"/>
              </a:rPr>
              <a:t>ξ</a:t>
            </a:r>
            <a:r>
              <a:rPr lang="en-US" sz="2400" b="1"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replaces them. </a:t>
            </a:r>
          </a:p>
        </p:txBody>
      </p:sp>
    </p:spTree>
    <p:extLst>
      <p:ext uri="{BB962C8B-B14F-4D97-AF65-F5344CB8AC3E}">
        <p14:creationId xmlns:p14="http://schemas.microsoft.com/office/powerpoint/2010/main" val="358105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1507" name="Rectangle 3"/>
          <p:cNvSpPr>
            <a:spLocks noGrp="1" noChangeArrowheads="1"/>
          </p:cNvSpPr>
          <p:nvPr>
            <p:ph type="body" idx="1"/>
          </p:nvPr>
        </p:nvSpPr>
        <p:spPr>
          <a:xfrm>
            <a:off x="381000" y="1981200"/>
            <a:ext cx="8458200" cy="4114800"/>
          </a:xfrm>
        </p:spPr>
        <p:txBody>
          <a:bodyPr/>
          <a:lstStyle/>
          <a:p>
            <a:pPr>
              <a:buNone/>
            </a:pPr>
            <a:r>
              <a:rPr lang="en-US" sz="2800" dirty="0">
                <a:solidFill>
                  <a:srgbClr val="FFFF00"/>
                </a:solidFill>
                <a:latin typeface="Times New Roman" pitchFamily="18" charset="0"/>
                <a:cs typeface="Times New Roman" pitchFamily="18" charset="0"/>
              </a:rPr>
              <a:t>Review from Unit 1: </a:t>
            </a:r>
          </a:p>
          <a:p>
            <a:pPr>
              <a:buFontTx/>
              <a:buNone/>
            </a:pPr>
            <a:r>
              <a:rPr lang="en-US" sz="2800" b="1" dirty="0" smtClean="0">
                <a:solidFill>
                  <a:srgbClr val="FFFF00"/>
                </a:solidFill>
                <a:latin typeface="Times New Roman" pitchFamily="18" charset="0"/>
                <a:cs typeface="Times New Roman" pitchFamily="18" charset="0"/>
              </a:rPr>
              <a:t>CONSONANTS</a:t>
            </a:r>
            <a:r>
              <a:rPr lang="en-US" sz="2800" dirty="0" smtClean="0">
                <a:solidFill>
                  <a:schemeClr val="bg1"/>
                </a:solidFill>
                <a:latin typeface="Times New Roman" pitchFamily="18" charset="0"/>
                <a:cs typeface="Times New Roman" pitchFamily="18" charset="0"/>
              </a:rPr>
              <a:t> </a:t>
            </a:r>
          </a:p>
          <a:p>
            <a:pPr>
              <a:buFontTx/>
              <a:buNone/>
            </a:pPr>
            <a:r>
              <a:rPr lang="en-US" u="sng" dirty="0" smtClean="0">
                <a:solidFill>
                  <a:srgbClr val="FFFF00"/>
                </a:solidFill>
                <a:latin typeface="Times New Roman" pitchFamily="18" charset="0"/>
                <a:cs typeface="Times New Roman" pitchFamily="18" charset="0"/>
              </a:rPr>
              <a:t>Labial</a:t>
            </a:r>
            <a:r>
              <a:rPr lang="en-US" dirty="0" smtClean="0">
                <a:solidFill>
                  <a:schemeClr val="bg1"/>
                </a:solidFill>
                <a:latin typeface="Times New Roman" pitchFamily="18" charset="0"/>
                <a:cs typeface="Times New Roman" pitchFamily="18" charset="0"/>
              </a:rPr>
              <a:t>		</a:t>
            </a:r>
            <a:r>
              <a:rPr lang="en-US" u="sng" dirty="0" smtClean="0">
                <a:solidFill>
                  <a:srgbClr val="FFFF00"/>
                </a:solidFill>
                <a:latin typeface="Times New Roman" pitchFamily="18" charset="0"/>
                <a:cs typeface="Times New Roman" pitchFamily="18" charset="0"/>
              </a:rPr>
              <a:t>Dental</a:t>
            </a:r>
            <a:r>
              <a:rPr lang="en-US" dirty="0" smtClean="0">
                <a:solidFill>
                  <a:schemeClr val="bg1"/>
                </a:solidFill>
                <a:latin typeface="Times New Roman" pitchFamily="18" charset="0"/>
                <a:cs typeface="Times New Roman" pitchFamily="18" charset="0"/>
              </a:rPr>
              <a:t>		</a:t>
            </a:r>
            <a:r>
              <a:rPr lang="en-US" u="sng" dirty="0" smtClean="0">
                <a:solidFill>
                  <a:srgbClr val="FFFF00"/>
                </a:solidFill>
                <a:latin typeface="Times New Roman" pitchFamily="18" charset="0"/>
                <a:cs typeface="Times New Roman" pitchFamily="18" charset="0"/>
              </a:rPr>
              <a:t>Palatal</a:t>
            </a:r>
          </a:p>
          <a:p>
            <a:pPr>
              <a:buFont typeface="Arial" charset="0"/>
              <a:buNone/>
            </a:pPr>
            <a:r>
              <a:rPr lang="el-GR" dirty="0" smtClean="0">
                <a:solidFill>
                  <a:schemeClr val="bg1"/>
                </a:solidFill>
                <a:latin typeface="Palatino Linotype" pitchFamily="18" charset="0"/>
                <a:cs typeface="Times New Roman" pitchFamily="18" charset="0"/>
              </a:rPr>
              <a:t>π	</a:t>
            </a:r>
            <a:r>
              <a:rPr lang="en-US" dirty="0" smtClean="0">
                <a:solidFill>
                  <a:schemeClr val="bg1"/>
                </a:solidFill>
                <a:latin typeface="Times New Roman" pitchFamily="18" charset="0"/>
                <a:cs typeface="Times New Roman" pitchFamily="18" charset="0"/>
              </a:rPr>
              <a:t>p</a:t>
            </a:r>
            <a:r>
              <a:rPr lang="el-GR" dirty="0" smtClean="0">
                <a:solidFill>
                  <a:schemeClr val="bg1"/>
                </a:solidFill>
                <a:latin typeface="Times New Roman" pitchFamily="18" charset="0"/>
                <a:cs typeface="Times New Roman" pitchFamily="18" charset="0"/>
              </a:rPr>
              <a:t>			</a:t>
            </a:r>
            <a:r>
              <a:rPr lang="el-GR" dirty="0" smtClean="0">
                <a:solidFill>
                  <a:schemeClr val="bg1"/>
                </a:solidFill>
                <a:latin typeface="Palatino Linotype" pitchFamily="18" charset="0"/>
                <a:cs typeface="Times New Roman" pitchFamily="18" charset="0"/>
              </a:rPr>
              <a:t>τ</a:t>
            </a:r>
            <a:r>
              <a:rPr lang="en-US" dirty="0" smtClean="0">
                <a:solidFill>
                  <a:schemeClr val="bg1"/>
                </a:solidFill>
                <a:latin typeface="Palatino Linotype" pitchFamily="18" charset="0"/>
                <a:cs typeface="Times New Roman" pitchFamily="18" charset="0"/>
              </a:rPr>
              <a:t> </a:t>
            </a:r>
            <a:r>
              <a:rPr lang="en-US" dirty="0" smtClean="0">
                <a:solidFill>
                  <a:schemeClr val="bg1"/>
                </a:solidFill>
                <a:latin typeface="Times New Roman" pitchFamily="18" charset="0"/>
                <a:cs typeface="Times New Roman" pitchFamily="18" charset="0"/>
              </a:rPr>
              <a:t>t</a:t>
            </a:r>
            <a:r>
              <a:rPr lang="el-GR" dirty="0" smtClean="0">
                <a:solidFill>
                  <a:schemeClr val="bg1"/>
                </a:solidFill>
                <a:latin typeface="Times New Roman" pitchFamily="18" charset="0"/>
                <a:cs typeface="Times New Roman" pitchFamily="18" charset="0"/>
              </a:rPr>
              <a:t>			</a:t>
            </a:r>
            <a:r>
              <a:rPr lang="el-GR" dirty="0" smtClean="0">
                <a:solidFill>
                  <a:schemeClr val="bg1"/>
                </a:solidFill>
                <a:latin typeface="Palatino Linotype" pitchFamily="18" charset="0"/>
                <a:cs typeface="Times New Roman" pitchFamily="18" charset="0"/>
              </a:rPr>
              <a:t>κ</a:t>
            </a:r>
            <a:r>
              <a:rPr lang="en-US" dirty="0" smtClean="0">
                <a:solidFill>
                  <a:schemeClr val="bg1"/>
                </a:solidFill>
                <a:latin typeface="Palatino Linotype" pitchFamily="18" charset="0"/>
                <a:cs typeface="Times New Roman" pitchFamily="18" charset="0"/>
              </a:rPr>
              <a:t> </a:t>
            </a:r>
            <a:r>
              <a:rPr lang="en-US" dirty="0" smtClean="0">
                <a:solidFill>
                  <a:schemeClr val="bg1"/>
                </a:solidFill>
                <a:latin typeface="Times New Roman" pitchFamily="18" charset="0"/>
                <a:cs typeface="Times New Roman" pitchFamily="18" charset="0"/>
              </a:rPr>
              <a:t>k	= unvoiced</a:t>
            </a:r>
          </a:p>
          <a:p>
            <a:pPr>
              <a:buFont typeface="Arial" charset="0"/>
              <a:buNone/>
            </a:pPr>
            <a:r>
              <a:rPr lang="el-GR" dirty="0" smtClean="0">
                <a:solidFill>
                  <a:schemeClr val="bg1"/>
                </a:solidFill>
                <a:latin typeface="Palatino Linotype" pitchFamily="18" charset="0"/>
                <a:cs typeface="Times New Roman" pitchFamily="18" charset="0"/>
              </a:rPr>
              <a:t>β </a:t>
            </a:r>
            <a:r>
              <a:rPr lang="en-US" dirty="0" smtClean="0">
                <a:solidFill>
                  <a:schemeClr val="bg1"/>
                </a:solidFill>
                <a:latin typeface="Times New Roman" pitchFamily="18" charset="0"/>
                <a:cs typeface="Times New Roman" pitchFamily="18" charset="0"/>
              </a:rPr>
              <a:t>b			</a:t>
            </a:r>
            <a:r>
              <a:rPr lang="el-GR" dirty="0" smtClean="0">
                <a:solidFill>
                  <a:schemeClr val="bg1"/>
                </a:solidFill>
                <a:latin typeface="Palatino Linotype" pitchFamily="18" charset="0"/>
                <a:cs typeface="Times New Roman" pitchFamily="18" charset="0"/>
              </a:rPr>
              <a:t>δ </a:t>
            </a:r>
            <a:r>
              <a:rPr lang="en-US" dirty="0" smtClean="0">
                <a:solidFill>
                  <a:schemeClr val="bg1"/>
                </a:solidFill>
                <a:latin typeface="Times New Roman" pitchFamily="18" charset="0"/>
                <a:cs typeface="Times New Roman" pitchFamily="18" charset="0"/>
              </a:rPr>
              <a:t>d			</a:t>
            </a:r>
            <a:r>
              <a:rPr lang="el-GR" dirty="0" smtClean="0">
                <a:solidFill>
                  <a:schemeClr val="bg1"/>
                </a:solidFill>
                <a:latin typeface="Palatino Linotype" pitchFamily="18" charset="0"/>
                <a:cs typeface="Times New Roman" pitchFamily="18" charset="0"/>
              </a:rPr>
              <a:t>γ </a:t>
            </a:r>
            <a:r>
              <a:rPr lang="en-US" dirty="0" smtClean="0">
                <a:solidFill>
                  <a:schemeClr val="bg1"/>
                </a:solidFill>
                <a:latin typeface="Times New Roman" pitchFamily="18" charset="0"/>
                <a:cs typeface="Times New Roman" pitchFamily="18" charset="0"/>
              </a:rPr>
              <a:t>g</a:t>
            </a:r>
            <a:r>
              <a:rPr lang="el-GR" dirty="0" smtClean="0">
                <a:solidFill>
                  <a:schemeClr val="bg1"/>
                </a:solidFill>
                <a:latin typeface="Times New Roman" pitchFamily="18" charset="0"/>
                <a:cs typeface="Times New Roman" pitchFamily="18" charset="0"/>
              </a:rPr>
              <a:t>	= </a:t>
            </a:r>
            <a:r>
              <a:rPr lang="en-US" dirty="0" smtClean="0">
                <a:solidFill>
                  <a:schemeClr val="bg1"/>
                </a:solidFill>
                <a:latin typeface="Times New Roman" pitchFamily="18" charset="0"/>
                <a:cs typeface="Times New Roman" pitchFamily="18" charset="0"/>
              </a:rPr>
              <a:t>voiced</a:t>
            </a:r>
          </a:p>
          <a:p>
            <a:pPr>
              <a:buFont typeface="Arial" charset="0"/>
              <a:buNone/>
            </a:pPr>
            <a:r>
              <a:rPr lang="el-GR" dirty="0" smtClean="0">
                <a:solidFill>
                  <a:schemeClr val="bg1"/>
                </a:solidFill>
                <a:latin typeface="Palatino Linotype" pitchFamily="18" charset="0"/>
                <a:cs typeface="Times New Roman" pitchFamily="18" charset="0"/>
              </a:rPr>
              <a:t>φ </a:t>
            </a:r>
            <a:r>
              <a:rPr lang="en-US" dirty="0" err="1" smtClean="0">
                <a:solidFill>
                  <a:schemeClr val="bg1"/>
                </a:solidFill>
                <a:latin typeface="Times New Roman" pitchFamily="18" charset="0"/>
                <a:cs typeface="Times New Roman" pitchFamily="18" charset="0"/>
              </a:rPr>
              <a:t>ph</a:t>
            </a:r>
            <a:r>
              <a:rPr lang="en-US" dirty="0" smtClean="0">
                <a:solidFill>
                  <a:schemeClr val="bg1"/>
                </a:solidFill>
                <a:latin typeface="Times New Roman" pitchFamily="18" charset="0"/>
                <a:cs typeface="Times New Roman" pitchFamily="18" charset="0"/>
              </a:rPr>
              <a:t>			</a:t>
            </a:r>
            <a:r>
              <a:rPr lang="el-GR" dirty="0" smtClean="0">
                <a:solidFill>
                  <a:schemeClr val="bg1"/>
                </a:solidFill>
                <a:latin typeface="Palatino Linotype" pitchFamily="18" charset="0"/>
                <a:cs typeface="Times New Roman" pitchFamily="18" charset="0"/>
              </a:rPr>
              <a:t>θ </a:t>
            </a:r>
            <a:r>
              <a:rPr lang="en-US" dirty="0" err="1" smtClean="0">
                <a:solidFill>
                  <a:schemeClr val="bg1"/>
                </a:solidFill>
                <a:latin typeface="Times New Roman" pitchFamily="18" charset="0"/>
                <a:cs typeface="Times New Roman" pitchFamily="18" charset="0"/>
              </a:rPr>
              <a:t>th</a:t>
            </a:r>
            <a:r>
              <a:rPr lang="en-US" dirty="0" smtClean="0">
                <a:solidFill>
                  <a:schemeClr val="bg1"/>
                </a:solidFill>
                <a:latin typeface="Times New Roman" pitchFamily="18" charset="0"/>
                <a:cs typeface="Times New Roman" pitchFamily="18" charset="0"/>
              </a:rPr>
              <a:t>			</a:t>
            </a:r>
            <a:r>
              <a:rPr lang="el-GR" dirty="0" smtClean="0">
                <a:solidFill>
                  <a:schemeClr val="bg1"/>
                </a:solidFill>
                <a:latin typeface="Palatino Linotype" pitchFamily="18" charset="0"/>
                <a:cs typeface="Times New Roman" pitchFamily="18" charset="0"/>
              </a:rPr>
              <a:t>χ </a:t>
            </a:r>
            <a:r>
              <a:rPr lang="en-US" dirty="0" err="1" smtClean="0">
                <a:solidFill>
                  <a:schemeClr val="bg1"/>
                </a:solidFill>
                <a:latin typeface="Times New Roman" pitchFamily="18" charset="0"/>
                <a:cs typeface="Times New Roman" pitchFamily="18" charset="0"/>
              </a:rPr>
              <a:t>kh</a:t>
            </a:r>
            <a:r>
              <a:rPr lang="el-GR" dirty="0" smtClean="0">
                <a:solidFill>
                  <a:schemeClr val="bg1"/>
                </a:solidFill>
                <a:latin typeface="Times New Roman" pitchFamily="18" charset="0"/>
                <a:cs typeface="Times New Roman" pitchFamily="18" charset="0"/>
              </a:rPr>
              <a:t>	= </a:t>
            </a:r>
            <a:r>
              <a:rPr lang="en-US" dirty="0" smtClean="0">
                <a:solidFill>
                  <a:schemeClr val="bg1"/>
                </a:solidFill>
                <a:latin typeface="Times New Roman" pitchFamily="18" charset="0"/>
                <a:cs typeface="Times New Roman" pitchFamily="18" charset="0"/>
              </a:rPr>
              <a:t>aspirated</a:t>
            </a:r>
          </a:p>
          <a:p>
            <a:pPr>
              <a:buFontTx/>
              <a:buNone/>
            </a:pPr>
            <a:r>
              <a:rPr lang="el-GR" dirty="0" smtClean="0">
                <a:solidFill>
                  <a:schemeClr val="bg1"/>
                </a:solidFill>
                <a:latin typeface="Palatino Linotype" pitchFamily="18" charset="0"/>
                <a:cs typeface="Times New Roman" pitchFamily="18" charset="0"/>
              </a:rPr>
              <a:t>ψ </a:t>
            </a:r>
            <a:r>
              <a:rPr lang="en-US" dirty="0" err="1" smtClean="0">
                <a:solidFill>
                  <a:schemeClr val="bg1"/>
                </a:solidFill>
                <a:latin typeface="Times New Roman" pitchFamily="18" charset="0"/>
                <a:cs typeface="Times New Roman" pitchFamily="18" charset="0"/>
              </a:rPr>
              <a:t>ps</a:t>
            </a:r>
            <a:r>
              <a:rPr lang="en-US" dirty="0" smtClean="0">
                <a:solidFill>
                  <a:schemeClr val="bg1"/>
                </a:solidFill>
                <a:latin typeface="Times New Roman" pitchFamily="18" charset="0"/>
                <a:cs typeface="Times New Roman" pitchFamily="18" charset="0"/>
              </a:rPr>
              <a:t>			</a:t>
            </a:r>
            <a:r>
              <a:rPr lang="el-GR" dirty="0" smtClean="0">
                <a:solidFill>
                  <a:schemeClr val="bg1"/>
                </a:solidFill>
                <a:latin typeface="Palatino Linotype" pitchFamily="18" charset="0"/>
                <a:cs typeface="Times New Roman" pitchFamily="18" charset="0"/>
              </a:rPr>
              <a:t>σ </a:t>
            </a:r>
            <a:r>
              <a:rPr lang="en-US" dirty="0" smtClean="0">
                <a:solidFill>
                  <a:schemeClr val="bg1"/>
                </a:solidFill>
                <a:latin typeface="Times New Roman" pitchFamily="18" charset="0"/>
                <a:cs typeface="Times New Roman" pitchFamily="18" charset="0"/>
              </a:rPr>
              <a:t>s			</a:t>
            </a:r>
            <a:r>
              <a:rPr lang="el-GR" dirty="0" smtClean="0">
                <a:solidFill>
                  <a:schemeClr val="bg1"/>
                </a:solidFill>
                <a:latin typeface="Palatino Linotype" pitchFamily="18" charset="0"/>
                <a:cs typeface="Times New Roman" pitchFamily="18" charset="0"/>
              </a:rPr>
              <a:t>ξ </a:t>
            </a:r>
            <a:r>
              <a:rPr lang="en-US" dirty="0" err="1" smtClean="0">
                <a:solidFill>
                  <a:schemeClr val="bg1"/>
                </a:solidFill>
                <a:latin typeface="Times New Roman" pitchFamily="18" charset="0"/>
                <a:cs typeface="Times New Roman" pitchFamily="18" charset="0"/>
              </a:rPr>
              <a:t>ks</a:t>
            </a:r>
            <a:r>
              <a:rPr lang="el-GR" dirty="0" smtClean="0">
                <a:solidFill>
                  <a:schemeClr val="bg1"/>
                </a:solidFill>
                <a:latin typeface="Times New Roman" pitchFamily="18" charset="0"/>
                <a:cs typeface="Times New Roman" pitchFamily="18" charset="0"/>
              </a:rPr>
              <a:t>	= + </a:t>
            </a:r>
            <a:r>
              <a:rPr lang="el-GR" dirty="0" smtClean="0">
                <a:solidFill>
                  <a:schemeClr val="bg1"/>
                </a:solidFill>
                <a:latin typeface="Palatino Linotype" pitchFamily="18" charset="0"/>
                <a:cs typeface="Times New Roman" pitchFamily="18" charset="0"/>
              </a:rPr>
              <a:t>σ</a:t>
            </a:r>
            <a:endParaRPr lang="en-US" dirty="0" smtClean="0">
              <a:solidFill>
                <a:schemeClr val="bg1"/>
              </a:solidFill>
              <a:latin typeface="Palatino Linotype" pitchFamily="18" charset="0"/>
              <a:cs typeface="Times New Roman" pitchFamily="18" charset="0"/>
            </a:endParaRPr>
          </a:p>
        </p:txBody>
      </p:sp>
      <p:sp>
        <p:nvSpPr>
          <p:cNvPr id="2" name="Rectangle 1"/>
          <p:cNvSpPr/>
          <p:nvPr/>
        </p:nvSpPr>
        <p:spPr>
          <a:xfrm>
            <a:off x="381000" y="5410200"/>
            <a:ext cx="7543800" cy="609600"/>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3706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VOCABULARY</a:t>
            </a:r>
            <a:r>
              <a:rPr lang="en-US" sz="28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Because Greek verbs add a –</a:t>
            </a:r>
            <a:r>
              <a:rPr lang="el-GR" sz="2400" b="1" dirty="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 to form the future tense, the forms of the future often feature consonant combinations with embedded </a:t>
            </a:r>
            <a:r>
              <a:rPr lang="en-US" sz="2400" dirty="0" err="1" smtClean="0">
                <a:solidFill>
                  <a:schemeClr val="bg1"/>
                </a:solidFill>
                <a:latin typeface="Times New Roman" pitchFamily="18" charset="0"/>
                <a:cs typeface="Times New Roman" pitchFamily="18" charset="0"/>
              </a:rPr>
              <a:t>sigmas</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These combinations affect only the pronunciation, not the meaning of the verb, but they do yield distinctive spellings. </a:t>
            </a:r>
          </a:p>
          <a:p>
            <a:pPr>
              <a:defRPr/>
            </a:pPr>
            <a:r>
              <a:rPr lang="en-US" sz="2400" dirty="0" smtClean="0">
                <a:solidFill>
                  <a:schemeClr val="bg1"/>
                </a:solidFill>
                <a:latin typeface="Times New Roman" pitchFamily="18" charset="0"/>
                <a:cs typeface="Times New Roman" pitchFamily="18" charset="0"/>
              </a:rPr>
              <a:t>This section introduces new verbs grouped by the type of consonant that ends the stem, so that the forms of the future all look similar, in order to help memorizing and recalling this vocabulary. </a:t>
            </a:r>
          </a:p>
        </p:txBody>
      </p:sp>
    </p:spTree>
    <p:extLst>
      <p:ext uri="{BB962C8B-B14F-4D97-AF65-F5344CB8AC3E}">
        <p14:creationId xmlns:p14="http://schemas.microsoft.com/office/powerpoint/2010/main" val="4152245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Times New Roman" pitchFamily="18" charset="0"/>
                <a:cs typeface="Times New Roman" pitchFamily="18" charset="0"/>
              </a:rPr>
              <a:t>Α </a:t>
            </a:r>
            <a:r>
              <a:rPr lang="en-US" sz="2400" dirty="0" smtClean="0">
                <a:solidFill>
                  <a:schemeClr val="bg1"/>
                </a:solidFill>
                <a:latin typeface="Times New Roman" pitchFamily="18" charset="0"/>
                <a:cs typeface="Times New Roman" pitchFamily="18" charset="0"/>
              </a:rPr>
              <a:t>verb with a stem ending in a </a:t>
            </a:r>
            <a:r>
              <a:rPr lang="en-US" sz="2400" dirty="0" smtClean="0">
                <a:solidFill>
                  <a:srgbClr val="FFFF00"/>
                </a:solidFill>
                <a:latin typeface="Times New Roman" pitchFamily="18" charset="0"/>
                <a:cs typeface="Times New Roman" pitchFamily="18" charset="0"/>
              </a:rPr>
              <a:t>labial</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β</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π</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φ</a:t>
            </a:r>
            <a:r>
              <a:rPr lang="en-US" sz="2400" dirty="0" smtClean="0">
                <a:solidFill>
                  <a:schemeClr val="bg1"/>
                </a:solidFill>
                <a:latin typeface="Times New Roman" pitchFamily="18" charset="0"/>
                <a:cs typeface="Times New Roman" pitchFamily="18" charset="0"/>
              </a:rPr>
              <a:t>) will normally display a</a:t>
            </a:r>
            <a:r>
              <a:rPr lang="en-US" sz="2400" dirty="0" smtClean="0">
                <a:solidFill>
                  <a:srgbClr val="FFFF00"/>
                </a:solidFill>
                <a:latin typeface="Palatino Linotype" pitchFamily="18" charset="0"/>
                <a:cs typeface="Times New Roman" pitchFamily="18" charset="0"/>
              </a:rPr>
              <a:t> </a:t>
            </a:r>
            <a:r>
              <a:rPr lang="el-GR" sz="2400" b="1" dirty="0">
                <a:solidFill>
                  <a:srgbClr val="FFFF00"/>
                </a:solidFill>
                <a:latin typeface="Palatino Linotype" pitchFamily="18" charset="0"/>
                <a:cs typeface="Times New Roman" pitchFamily="18" charset="0"/>
              </a:rPr>
              <a:t>ψ</a:t>
            </a:r>
            <a:r>
              <a:rPr lang="el-GR"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the future </a:t>
            </a:r>
            <a:r>
              <a:rPr lang="en-US" sz="2400" dirty="0">
                <a:solidFill>
                  <a:schemeClr val="bg1"/>
                </a:solidFill>
                <a:latin typeface="Times New Roman" pitchFamily="18" charset="0"/>
                <a:cs typeface="Times New Roman" pitchFamily="18" charset="0"/>
              </a:rPr>
              <a:t>tense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β</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a:t>
            </a:r>
            <a:r>
              <a:rPr lang="en-US" sz="2400" dirty="0" smtClean="0">
                <a:solidFill>
                  <a:schemeClr val="bg1"/>
                </a:solidFill>
                <a:latin typeface="Times New Roman" pitchFamily="18" charset="0"/>
                <a:cs typeface="Times New Roman" pitchFamily="18" charset="0"/>
              </a:rPr>
              <a:t> +</a:t>
            </a:r>
            <a:r>
              <a:rPr lang="el-GR" sz="2400" b="1" dirty="0">
                <a:solidFill>
                  <a:srgbClr val="FFFF00"/>
                </a:solidFill>
                <a:latin typeface="Palatino Linotype" pitchFamily="18" charset="0"/>
                <a:cs typeface="Times New Roman" pitchFamily="18" charset="0"/>
              </a:rPr>
              <a:t> σ</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ψ</a:t>
            </a:r>
            <a:r>
              <a:rPr lang="en-US" sz="2400" dirty="0" smtClean="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rPr>
              <a:t>. </a:t>
            </a:r>
          </a:p>
          <a:p>
            <a:pPr marL="342900" lvl="1" indent="-342900">
              <a:defRPr/>
            </a:pPr>
            <a:endParaRPr lang="en-US" sz="24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γράφω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ψω </a:t>
            </a:r>
            <a:r>
              <a:rPr lang="en-US" sz="2400" dirty="0" smtClean="0">
                <a:solidFill>
                  <a:schemeClr val="bg1"/>
                </a:solidFill>
                <a:latin typeface="Times New Roman" pitchFamily="18" charset="0"/>
                <a:cs typeface="Times New Roman" pitchFamily="18" charset="0"/>
              </a:rPr>
              <a:t>write, draw</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λείπω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smtClean="0">
                <a:solidFill>
                  <a:schemeClr val="bg1"/>
                </a:solidFill>
                <a:latin typeface="Times New Roman" pitchFamily="18" charset="0"/>
                <a:cs typeface="Times New Roman" pitchFamily="18" charset="0"/>
              </a:rPr>
              <a:t>leave</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πέμπω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smtClean="0">
                <a:solidFill>
                  <a:schemeClr val="bg1"/>
                </a:solidFill>
                <a:latin typeface="Times New Roman" pitchFamily="18" charset="0"/>
                <a:cs typeface="Times New Roman" pitchFamily="18" charset="0"/>
              </a:rPr>
              <a:t>send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τρέπω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smtClean="0">
                <a:solidFill>
                  <a:schemeClr val="bg1"/>
                </a:solidFill>
                <a:latin typeface="Times New Roman" pitchFamily="18" charset="0"/>
                <a:cs typeface="Times New Roman" pitchFamily="18" charset="0"/>
              </a:rPr>
              <a:t>turn</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τρέφω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θρέψω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nourish</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272166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7 </a:t>
            </a:r>
            <a:r>
              <a:rPr lang="en-US" sz="2800" b="1" dirty="0">
                <a:solidFill>
                  <a:srgbClr val="FFFF00"/>
                </a:solidFill>
                <a:latin typeface="Times New Roman" pitchFamily="18" charset="0"/>
                <a:cs typeface="Times New Roman" pitchFamily="18" charset="0"/>
              </a:rPr>
              <a:t>part 3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ἅπτω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ἅ</a:t>
            </a:r>
            <a:r>
              <a:rPr lang="el-GR" sz="2400" dirty="0" smtClean="0">
                <a:solidFill>
                  <a:srgbClr val="FFFF00"/>
                </a:solidFill>
                <a:latin typeface="Palatino Linotype" pitchFamily="18" charset="0"/>
                <a:cs typeface="Times New Roman" pitchFamily="18" charset="0"/>
              </a:rPr>
              <a:t>ψω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touch</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βλέπω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ψω </a:t>
            </a:r>
            <a:r>
              <a:rPr lang="en-US" sz="2400" dirty="0" smtClean="0">
                <a:solidFill>
                  <a:schemeClr val="bg1"/>
                </a:solidFill>
                <a:latin typeface="Times New Roman" pitchFamily="18" charset="0"/>
                <a:cs typeface="Times New Roman" pitchFamily="18" charset="0"/>
                <a:sym typeface="Wingdings" pitchFamily="2" charset="2"/>
              </a:rPr>
              <a:t>see</a:t>
            </a:r>
            <a:r>
              <a:rPr lang="en-US" sz="2400" dirty="0">
                <a:solidFill>
                  <a:schemeClr val="bg1"/>
                </a:solidFill>
                <a:latin typeface="Times New Roman" pitchFamily="18" charset="0"/>
                <a:cs typeface="Times New Roman" pitchFamily="18" charset="0"/>
                <a:sym typeface="Wingdings" pitchFamily="2" charset="2"/>
              </a:rPr>
              <a:t>, look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γράφω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a:solidFill>
                  <a:schemeClr val="bg1"/>
                </a:solidFill>
                <a:latin typeface="Times New Roman" pitchFamily="18" charset="0"/>
                <a:cs typeface="Times New Roman" pitchFamily="18" charset="0"/>
              </a:rPr>
              <a:t>write, draw</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ἐπιστρέφω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smtClean="0">
                <a:solidFill>
                  <a:schemeClr val="bg1"/>
                </a:solidFill>
                <a:latin typeface="Times New Roman" pitchFamily="18" charset="0"/>
                <a:cs typeface="Times New Roman" pitchFamily="18" charset="0"/>
              </a:rPr>
              <a:t>turn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to, return </a:t>
            </a:r>
            <a:endParaRPr lang="el-GR" sz="2400" dirty="0" smtClean="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πέμπω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a:solidFill>
                  <a:schemeClr val="bg1"/>
                </a:solidFill>
                <a:latin typeface="Times New Roman" pitchFamily="18" charset="0"/>
                <a:cs typeface="Times New Roman" pitchFamily="18" charset="0"/>
              </a:rPr>
              <a:t>send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ὑποστρέφω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ψω </a:t>
            </a:r>
            <a:r>
              <a:rPr lang="en-US" sz="2400" dirty="0">
                <a:solidFill>
                  <a:schemeClr val="bg1"/>
                </a:solidFill>
                <a:latin typeface="Times New Roman" pitchFamily="18" charset="0"/>
                <a:cs typeface="Times New Roman" pitchFamily="18" charset="0"/>
              </a:rPr>
              <a:t>turn</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back, </a:t>
            </a:r>
            <a:r>
              <a:rPr lang="en-US" sz="2400" dirty="0">
                <a:solidFill>
                  <a:schemeClr val="bg1"/>
                </a:solidFill>
                <a:latin typeface="Times New Roman" pitchFamily="18" charset="0"/>
                <a:cs typeface="Times New Roman" pitchFamily="18" charset="0"/>
              </a:rPr>
              <a:t>return </a:t>
            </a:r>
            <a:endParaRPr lang="el-GR" sz="2400" dirty="0">
              <a:solidFill>
                <a:srgbClr val="FFFF00"/>
              </a:solidFill>
              <a:latin typeface="Palatino Linotype" pitchFamily="18" charset="0"/>
              <a:cs typeface="Times New Roman" pitchFamily="18" charset="0"/>
            </a:endParaRP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93573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marL="0" indent="0">
              <a:buNone/>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Times New Roman" pitchFamily="18" charset="0"/>
                <a:cs typeface="Times New Roman" pitchFamily="18" charset="0"/>
              </a:rPr>
              <a:t>Α </a:t>
            </a:r>
            <a:r>
              <a:rPr lang="en-US" sz="2400" dirty="0" smtClean="0">
                <a:solidFill>
                  <a:schemeClr val="bg1"/>
                </a:solidFill>
                <a:latin typeface="Times New Roman" pitchFamily="18" charset="0"/>
                <a:cs typeface="Times New Roman" pitchFamily="18" charset="0"/>
              </a:rPr>
              <a:t>verb with a stem ending in a </a:t>
            </a:r>
            <a:r>
              <a:rPr lang="en-US" sz="2400" dirty="0" smtClean="0">
                <a:solidFill>
                  <a:srgbClr val="FFFF00"/>
                </a:solidFill>
                <a:latin typeface="Times New Roman" pitchFamily="18" charset="0"/>
                <a:cs typeface="Times New Roman" pitchFamily="18" charset="0"/>
              </a:rPr>
              <a:t>dental </a:t>
            </a:r>
            <a:r>
              <a:rPr lang="en-US" sz="2400" dirty="0" smtClean="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δ</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ζ</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θ</a:t>
            </a:r>
            <a:r>
              <a:rPr lang="en-US" sz="2400" dirty="0" smtClean="0">
                <a:solidFill>
                  <a:schemeClr val="bg1"/>
                </a:solidFill>
                <a:latin typeface="Times New Roman" pitchFamily="18" charset="0"/>
                <a:cs typeface="Times New Roman" pitchFamily="18" charset="0"/>
              </a:rPr>
              <a:t>) will normally display a</a:t>
            </a:r>
            <a:r>
              <a:rPr lang="en-US" sz="2400" dirty="0" smtClean="0">
                <a:solidFill>
                  <a:srgbClr val="FFFF00"/>
                </a:solidFill>
                <a:latin typeface="Palatino Linotype"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σ</a:t>
            </a:r>
            <a:r>
              <a:rPr lang="el-GR"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the future </a:t>
            </a:r>
            <a:r>
              <a:rPr lang="en-US" sz="2400" dirty="0">
                <a:solidFill>
                  <a:schemeClr val="bg1"/>
                </a:solidFill>
                <a:latin typeface="Times New Roman" pitchFamily="18" charset="0"/>
                <a:cs typeface="Times New Roman" pitchFamily="18" charset="0"/>
              </a:rPr>
              <a:t>tense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δ</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ζ</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θ </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b="1" dirty="0">
                <a:solidFill>
                  <a:srgbClr val="FFFF00"/>
                </a:solidFill>
                <a:latin typeface="Palatino Linotype" pitchFamily="18" charset="0"/>
                <a:cs typeface="Times New Roman" pitchFamily="18" charset="0"/>
              </a:rPr>
              <a:t>σ </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chemeClr val="bg1"/>
                </a:solidFill>
                <a:latin typeface="Times New Roman" pitchFamily="18" charset="0"/>
                <a:cs typeface="Times New Roman" pitchFamily="18" charset="0"/>
                <a:sym typeface="Wingdings" pitchFamily="2" charset="2"/>
              </a:rPr>
              <a:t> </a:t>
            </a:r>
            <a:r>
              <a:rPr lang="el-GR" sz="2400" b="1"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rPr>
              <a:t>. </a:t>
            </a:r>
          </a:p>
          <a:p>
            <a:pPr marL="342900" lvl="1" indent="-342900">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81164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3202</TotalTime>
  <Words>961</Words>
  <Application>Microsoft Office PowerPoint</Application>
  <PresentationFormat>On-screen Show (4:3)</PresentationFormat>
  <Paragraphs>150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Ancient Greek for Everyone: A New Digital Resource for Beginning Greek Unit 7 part 3:  consonant verb stems</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386</cp:revision>
  <cp:lastPrinted>2013-10-21T17:07:23Z</cp:lastPrinted>
  <dcterms:created xsi:type="dcterms:W3CDTF">2012-08-17T18:41:45Z</dcterms:created>
  <dcterms:modified xsi:type="dcterms:W3CDTF">2013-11-04T18:36:06Z</dcterms:modified>
</cp:coreProperties>
</file>