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432" r:id="rId2"/>
    <p:sldId id="316" r:id="rId3"/>
    <p:sldId id="416" r:id="rId4"/>
    <p:sldId id="417" r:id="rId5"/>
    <p:sldId id="418" r:id="rId6"/>
    <p:sldId id="365" r:id="rId7"/>
    <p:sldId id="381" r:id="rId8"/>
    <p:sldId id="382" r:id="rId9"/>
    <p:sldId id="419" r:id="rId10"/>
    <p:sldId id="420" r:id="rId11"/>
    <p:sldId id="421" r:id="rId12"/>
    <p:sldId id="422" r:id="rId13"/>
    <p:sldId id="423" r:id="rId14"/>
    <p:sldId id="431" r:id="rId15"/>
    <p:sldId id="427" r:id="rId16"/>
    <p:sldId id="430" r:id="rId17"/>
    <p:sldId id="428" r:id="rId18"/>
    <p:sldId id="42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000" autoAdjust="0"/>
  </p:normalViewPr>
  <p:slideViewPr>
    <p:cSldViewPr>
      <p:cViewPr>
        <p:scale>
          <a:sx n="100" d="100"/>
          <a:sy n="100" d="100"/>
        </p:scale>
        <p:origin x="-1944" y="-306"/>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57513"/>
          </a:xfrm>
          <a:prstGeom prst="rect">
            <a:avLst/>
          </a:prstGeom>
        </p:spPr>
        <p:txBody>
          <a:bodyPr vert="horz" lIns="89730" tIns="44865" rIns="89730" bIns="44865"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57513"/>
          </a:xfrm>
          <a:prstGeom prst="rect">
            <a:avLst/>
          </a:prstGeom>
        </p:spPr>
        <p:txBody>
          <a:bodyPr vert="horz" lIns="89730" tIns="44865" rIns="89730" bIns="44865" rtlCol="0"/>
          <a:lstStyle>
            <a:lvl1pPr algn="r">
              <a:defRPr sz="1200"/>
            </a:lvl1pPr>
          </a:lstStyle>
          <a:p>
            <a:fld id="{57505237-8064-404E-9754-59298B61CC28}" type="datetimeFigureOut">
              <a:rPr lang="en-US" smtClean="0"/>
              <a:t>11/4/2013</a:t>
            </a:fld>
            <a:endParaRPr lang="en-US"/>
          </a:p>
        </p:txBody>
      </p:sp>
      <p:sp>
        <p:nvSpPr>
          <p:cNvPr id="4" name="Footer Placeholder 3"/>
          <p:cNvSpPr>
            <a:spLocks noGrp="1"/>
          </p:cNvSpPr>
          <p:nvPr>
            <p:ph type="ftr" sz="quarter" idx="2"/>
          </p:nvPr>
        </p:nvSpPr>
        <p:spPr>
          <a:xfrm>
            <a:off x="1" y="8684926"/>
            <a:ext cx="2972421" cy="457513"/>
          </a:xfrm>
          <a:prstGeom prst="rect">
            <a:avLst/>
          </a:prstGeom>
        </p:spPr>
        <p:txBody>
          <a:bodyPr vert="horz" lIns="89730" tIns="44865" rIns="89730" bIns="44865"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684926"/>
            <a:ext cx="2972421" cy="457513"/>
          </a:xfrm>
          <a:prstGeom prst="rect">
            <a:avLst/>
          </a:prstGeom>
        </p:spPr>
        <p:txBody>
          <a:bodyPr vert="horz" lIns="89730" tIns="44865" rIns="89730" bIns="44865" rtlCol="0" anchor="b"/>
          <a:lstStyle>
            <a:lvl1pPr algn="r">
              <a:defRPr sz="1200"/>
            </a:lvl1pPr>
          </a:lstStyle>
          <a:p>
            <a:fld id="{1FC09ECE-80AC-4EE6-AA0A-DA02746F80C3}" type="slidenum">
              <a:rPr lang="en-US" smtClean="0"/>
              <a:t>‹#›</a:t>
            </a:fld>
            <a:endParaRPr lang="en-US"/>
          </a:p>
        </p:txBody>
      </p:sp>
    </p:spTree>
    <p:extLst>
      <p:ext uri="{BB962C8B-B14F-4D97-AF65-F5344CB8AC3E}">
        <p14:creationId xmlns:p14="http://schemas.microsoft.com/office/powerpoint/2010/main" val="3759534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35" tIns="45718" rIns="91435" bIns="45718" rtlCol="0"/>
          <a:lstStyle>
            <a:lvl1pPr algn="r">
              <a:defRPr sz="1200"/>
            </a:lvl1pPr>
          </a:lstStyle>
          <a:p>
            <a:fld id="{66207B9D-BB77-4FE5-A9F5-0999D36B7C0C}" type="datetimeFigureOut">
              <a:rPr lang="en-US" smtClean="0"/>
              <a:pPr/>
              <a:t>11/4/2013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5" tIns="45718" rIns="91435" bIns="45718"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5" tIns="45718" rIns="91435" bIns="457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35" tIns="45718" rIns="91435" bIns="4571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35" tIns="45718" rIns="91435" bIns="45718" rtlCol="0" anchor="b"/>
          <a:lstStyle>
            <a:lvl1pPr algn="r">
              <a:defRPr sz="1200"/>
            </a:lvl1pPr>
          </a:lstStyle>
          <a:p>
            <a:fld id="{B2BDC817-3888-46D5-BC47-BBB3EDD982AC}" type="slidenum">
              <a:rPr lang="en-US" smtClean="0"/>
              <a:pPr/>
              <a:t>‹#›</a:t>
            </a:fld>
            <a:endParaRPr lang="en-US"/>
          </a:p>
        </p:txBody>
      </p:sp>
    </p:spTree>
    <p:extLst>
      <p:ext uri="{BB962C8B-B14F-4D97-AF65-F5344CB8AC3E}">
        <p14:creationId xmlns:p14="http://schemas.microsoft.com/office/powerpoint/2010/main" val="388812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a:t>
            </a:fld>
            <a:endParaRPr lang="en-US"/>
          </a:p>
        </p:txBody>
      </p:sp>
    </p:spTree>
    <p:extLst>
      <p:ext uri="{BB962C8B-B14F-4D97-AF65-F5344CB8AC3E}">
        <p14:creationId xmlns:p14="http://schemas.microsoft.com/office/powerpoint/2010/main" val="3590678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is the vocabulary that appears on both the DCC and NT 30+ list</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23146631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is the vocabulary that appears on both the DCC and NT 30+ list</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2314663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1AC723-B6AA-46BB-9A13-AB696F6D7CB4}"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7142AC-9DC9-477D-BA51-8611B6BA877F}"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89540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363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59109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02946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03680-D0BC-4BCF-840F-2A0CA9B9CFB5}"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16454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03680-D0BC-4BCF-840F-2A0CA9B9CFB5}"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57554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03680-D0BC-4BCF-840F-2A0CA9B9CFB5}" type="datetimeFigureOut">
              <a:rPr lang="en-US" smtClean="0"/>
              <a:pPr/>
              <a:t>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5225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03680-D0BC-4BCF-840F-2A0CA9B9CFB5}" type="datetimeFigureOut">
              <a:rPr lang="en-US" smtClean="0"/>
              <a:pPr/>
              <a:t>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204452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03680-D0BC-4BCF-840F-2A0CA9B9CFB5}" type="datetimeFigureOut">
              <a:rPr lang="en-US" smtClean="0"/>
              <a:pPr/>
              <a:t>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17176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94664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8634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03680-D0BC-4BCF-840F-2A0CA9B9CFB5}" type="datetimeFigureOut">
              <a:rPr lang="en-US" smtClean="0"/>
              <a:pPr/>
              <a:t>11/4/2013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A234-9E2C-415E-972C-286DA9D67C79}" type="slidenum">
              <a:rPr lang="en-US" smtClean="0"/>
              <a:pPr/>
              <a:t>‹#›</a:t>
            </a:fld>
            <a:endParaRPr lang="en-US"/>
          </a:p>
        </p:txBody>
      </p:sp>
    </p:spTree>
    <p:extLst>
      <p:ext uri="{BB962C8B-B14F-4D97-AF65-F5344CB8AC3E}">
        <p14:creationId xmlns:p14="http://schemas.microsoft.com/office/powerpoint/2010/main" val="636363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major@l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FF00"/>
                </a:solidFill>
                <a:latin typeface="Times New Roman" pitchFamily="18" charset="0"/>
                <a:cs typeface="Times New Roman" pitchFamily="18" charset="0"/>
              </a:rPr>
              <a:t>Ancient Greek for Everyone:</a:t>
            </a:r>
            <a:br>
              <a:rPr lang="en-US" b="1" dirty="0" smtClean="0">
                <a:solidFill>
                  <a:srgbClr val="FFFF00"/>
                </a:solidFill>
                <a:latin typeface="Times New Roman" pitchFamily="18" charset="0"/>
                <a:cs typeface="Times New Roman" pitchFamily="18" charset="0"/>
              </a:rPr>
            </a:br>
            <a:r>
              <a:rPr lang="en-US" b="1" dirty="0" smtClean="0">
                <a:solidFill>
                  <a:srgbClr val="FFFF00"/>
                </a:solidFill>
                <a:latin typeface="Times New Roman" pitchFamily="18" charset="0"/>
                <a:cs typeface="Times New Roman" pitchFamily="18" charset="0"/>
              </a:rPr>
              <a:t>A New Digital Resource for Beginning </a:t>
            </a:r>
            <a:r>
              <a:rPr lang="en-US" b="1" dirty="0">
                <a:solidFill>
                  <a:srgbClr val="FFFF00"/>
                </a:solidFill>
                <a:latin typeface="Times New Roman" pitchFamily="18" charset="0"/>
                <a:cs typeface="Times New Roman" pitchFamily="18" charset="0"/>
              </a:rPr>
              <a:t>Greek</a:t>
            </a:r>
            <a:br>
              <a:rPr lang="en-US" b="1" dirty="0">
                <a:solidFill>
                  <a:srgbClr val="FFFF00"/>
                </a:solidFill>
                <a:latin typeface="Times New Roman" pitchFamily="18" charset="0"/>
                <a:cs typeface="Times New Roman" pitchFamily="18" charset="0"/>
              </a:rPr>
            </a:br>
            <a:r>
              <a:rPr lang="en-US" sz="3600" b="1" dirty="0">
                <a:solidFill>
                  <a:srgbClr val="FFFF00"/>
                </a:solidFill>
                <a:latin typeface="Times New Roman" pitchFamily="18" charset="0"/>
                <a:cs typeface="Times New Roman" pitchFamily="18" charset="0"/>
              </a:rPr>
              <a:t>Unit 7 part 3: </a:t>
            </a:r>
            <a:br>
              <a:rPr lang="en-US" sz="3600" b="1" dirty="0">
                <a:solidFill>
                  <a:srgbClr val="FFFF00"/>
                </a:solidFill>
                <a:latin typeface="Times New Roman" pitchFamily="18" charset="0"/>
                <a:cs typeface="Times New Roman" pitchFamily="18" charset="0"/>
              </a:rPr>
            </a:br>
            <a:r>
              <a:rPr lang="en-US" sz="3600" b="1" dirty="0">
                <a:solidFill>
                  <a:srgbClr val="FFFF00"/>
                </a:solidFill>
                <a:latin typeface="Times New Roman" pitchFamily="18" charset="0"/>
                <a:cs typeface="Times New Roman" pitchFamily="18" charset="0"/>
              </a:rPr>
              <a:t>consonant verb stems</a:t>
            </a:r>
            <a:endParaRPr lang="en-US" b="1"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1524000" y="4419600"/>
            <a:ext cx="6400800" cy="1752600"/>
          </a:xfrm>
        </p:spPr>
        <p:txBody>
          <a:bodyPr>
            <a:normAutofit/>
          </a:bodyPr>
          <a:lstStyle/>
          <a:p>
            <a:r>
              <a:rPr lang="en-US" dirty="0" smtClean="0">
                <a:solidFill>
                  <a:schemeClr val="bg1"/>
                </a:solidFill>
                <a:latin typeface="Times New Roman" pitchFamily="18" charset="0"/>
                <a:cs typeface="Times New Roman" pitchFamily="18" charset="0"/>
              </a:rPr>
              <a:t>2013 edition</a:t>
            </a:r>
          </a:p>
          <a:p>
            <a:r>
              <a:rPr lang="en-US" dirty="0" smtClean="0">
                <a:solidFill>
                  <a:schemeClr val="bg1"/>
                </a:solidFill>
                <a:latin typeface="Times New Roman" pitchFamily="18" charset="0"/>
                <a:cs typeface="Times New Roman" pitchFamily="18" charset="0"/>
              </a:rPr>
              <a:t>Wilfred E. Major</a:t>
            </a:r>
          </a:p>
          <a:p>
            <a:r>
              <a:rPr lang="en-US" dirty="0" smtClean="0">
                <a:solidFill>
                  <a:schemeClr val="bg1"/>
                </a:solidFill>
                <a:latin typeface="Times New Roman" pitchFamily="18" charset="0"/>
                <a:cs typeface="Times New Roman" pitchFamily="18" charset="0"/>
                <a:hlinkClick r:id="rId3"/>
              </a:rPr>
              <a:t>wmajor@lsu.edu</a:t>
            </a:r>
            <a:r>
              <a:rPr lang="en-US" dirty="0" smtClean="0">
                <a:solidFill>
                  <a:schemeClr val="bg1"/>
                </a:solidFill>
                <a:latin typeface="Times New Roman" pitchFamily="18" charset="0"/>
                <a:cs typeface="Times New Roman" pitchFamily="18" charset="0"/>
              </a:rPr>
              <a:t> </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075678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7 </a:t>
            </a:r>
            <a:r>
              <a:rPr lang="en-US" sz="2800" b="1" dirty="0">
                <a:solidFill>
                  <a:srgbClr val="FFFF00"/>
                </a:solidFill>
                <a:latin typeface="Times New Roman" pitchFamily="18" charset="0"/>
                <a:cs typeface="Times New Roman" pitchFamily="18" charset="0"/>
              </a:rPr>
              <a:t>part 3 Vocabulary</a:t>
            </a:r>
            <a:r>
              <a:rPr lang="en-US" sz="2800" b="1" dirty="0" smtClean="0">
                <a:solidFill>
                  <a:srgbClr val="FFFF00"/>
                </a:solidFill>
                <a:latin typeface="Times New Roman" pitchFamily="18" charset="0"/>
                <a:cs typeface="Times New Roman" pitchFamily="18" charset="0"/>
              </a:rPr>
              <a:t>: Classical</a:t>
            </a:r>
            <a:endParaRPr lang="en-US" sz="28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θαυμάζω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σω </a:t>
            </a:r>
            <a:r>
              <a:rPr lang="en-US" sz="2400" dirty="0" smtClean="0">
                <a:solidFill>
                  <a:srgbClr val="FFFF00"/>
                </a:solidFill>
                <a:latin typeface="Palatino Linotype" pitchFamily="18" charset="0"/>
                <a:cs typeface="Times New Roman" pitchFamily="18" charset="0"/>
              </a:rPr>
              <a:t>be </a:t>
            </a:r>
            <a:r>
              <a:rPr lang="en-US" sz="2400" dirty="0" smtClean="0">
                <a:solidFill>
                  <a:schemeClr val="bg1"/>
                </a:solidFill>
                <a:latin typeface="Times New Roman" pitchFamily="18" charset="0"/>
                <a:cs typeface="Times New Roman" pitchFamily="18" charset="0"/>
              </a:rPr>
              <a:t>amazed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κατασκευάζω</a:t>
            </a:r>
            <a:r>
              <a:rPr lang="en-US" sz="2400" dirty="0" smtClean="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σω </a:t>
            </a:r>
            <a:r>
              <a:rPr lang="en-US" sz="2400" dirty="0" smtClean="0">
                <a:solidFill>
                  <a:schemeClr val="bg1"/>
                </a:solidFill>
                <a:latin typeface="Times New Roman" pitchFamily="18" charset="0"/>
                <a:cs typeface="Times New Roman" pitchFamily="18" charset="0"/>
              </a:rPr>
              <a:t>equip, supply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sym typeface="Wingdings" pitchFamily="2" charset="2"/>
              </a:rPr>
              <a:t>λανθάνω</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λήσω </a:t>
            </a:r>
            <a:r>
              <a:rPr lang="en-US" sz="2400" dirty="0">
                <a:solidFill>
                  <a:schemeClr val="bg1"/>
                </a:solidFill>
                <a:latin typeface="Times New Roman" pitchFamily="18" charset="0"/>
                <a:cs typeface="Times New Roman" pitchFamily="18" charset="0"/>
                <a:sym typeface="Wingdings" pitchFamily="2" charset="2"/>
              </a:rPr>
              <a:t>escape notice of </a:t>
            </a:r>
          </a:p>
          <a:p>
            <a:pPr>
              <a:defRPr/>
            </a:pPr>
            <a:r>
              <a:rPr lang="el-GR" sz="2400" dirty="0" smtClean="0">
                <a:solidFill>
                  <a:srgbClr val="FFFF00"/>
                </a:solidFill>
                <a:latin typeface="Palatino Linotype" pitchFamily="18" charset="0"/>
                <a:cs typeface="Times New Roman" pitchFamily="18" charset="0"/>
              </a:rPr>
              <a:t>ὀνομάζω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σω </a:t>
            </a:r>
            <a:r>
              <a:rPr lang="en-US" sz="2400" dirty="0" smtClean="0">
                <a:solidFill>
                  <a:schemeClr val="bg1"/>
                </a:solidFill>
                <a:latin typeface="Times New Roman" pitchFamily="18" charset="0"/>
                <a:cs typeface="Times New Roman" pitchFamily="18" charset="0"/>
              </a:rPr>
              <a:t>call by name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πείθω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σω </a:t>
            </a:r>
            <a:r>
              <a:rPr lang="en-US" sz="2400" dirty="0" smtClean="0">
                <a:solidFill>
                  <a:schemeClr val="bg1"/>
                </a:solidFill>
                <a:latin typeface="Times New Roman" pitchFamily="18" charset="0"/>
                <a:cs typeface="Times New Roman" pitchFamily="18" charset="0"/>
              </a:rPr>
              <a:t>persuade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σῴζω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σώσω </a:t>
            </a:r>
            <a:r>
              <a:rPr lang="en-US" sz="2400" dirty="0" smtClean="0">
                <a:solidFill>
                  <a:schemeClr val="bg1"/>
                </a:solidFill>
                <a:latin typeface="Times New Roman" pitchFamily="18" charset="0"/>
                <a:cs typeface="Times New Roman" pitchFamily="18" charset="0"/>
              </a:rPr>
              <a:t>save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φράζω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σω </a:t>
            </a:r>
            <a:r>
              <a:rPr lang="en-US" sz="2400" dirty="0" smtClean="0">
                <a:solidFill>
                  <a:schemeClr val="bg1"/>
                </a:solidFill>
                <a:latin typeface="Times New Roman" pitchFamily="18" charset="0"/>
                <a:cs typeface="Times New Roman" pitchFamily="18" charset="0"/>
              </a:rPr>
              <a:t>tell </a:t>
            </a: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23504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7 </a:t>
            </a:r>
            <a:r>
              <a:rPr lang="en-US" sz="2800" b="1" dirty="0">
                <a:solidFill>
                  <a:srgbClr val="FFFF00"/>
                </a:solidFill>
                <a:latin typeface="Times New Roman" pitchFamily="18" charset="0"/>
                <a:cs typeface="Times New Roman" pitchFamily="18" charset="0"/>
              </a:rPr>
              <a:t>part 3 Vocabulary</a:t>
            </a:r>
            <a:r>
              <a:rPr lang="en-US" sz="2800" b="1" dirty="0" smtClean="0">
                <a:solidFill>
                  <a:srgbClr val="FFFF00"/>
                </a:solidFill>
                <a:latin typeface="Times New Roman" pitchFamily="18" charset="0"/>
                <a:cs typeface="Times New Roman" pitchFamily="18" charset="0"/>
              </a:rPr>
              <a:t>: NT (New Testament) </a:t>
            </a:r>
            <a:endParaRPr lang="en-US" sz="28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βαπτίζω</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σω</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baptize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δοξάζω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σω </a:t>
            </a:r>
            <a:r>
              <a:rPr lang="en-US" sz="2400" dirty="0" smtClean="0">
                <a:solidFill>
                  <a:schemeClr val="bg1"/>
                </a:solidFill>
                <a:latin typeface="Times New Roman" pitchFamily="18" charset="0"/>
                <a:cs typeface="Times New Roman" pitchFamily="18" charset="0"/>
              </a:rPr>
              <a:t>glorify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ἐτοιμάζω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σω </a:t>
            </a:r>
            <a:r>
              <a:rPr lang="en-US" sz="2400" dirty="0" smtClean="0">
                <a:solidFill>
                  <a:schemeClr val="bg1"/>
                </a:solidFill>
                <a:latin typeface="Times New Roman" pitchFamily="18" charset="0"/>
                <a:cs typeface="Times New Roman" pitchFamily="18" charset="0"/>
              </a:rPr>
              <a:t>prepare </a:t>
            </a:r>
            <a:endParaRPr lang="en-US" sz="2400" dirty="0" smtClean="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θαυμάζω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σω </a:t>
            </a:r>
            <a:r>
              <a:rPr lang="en-US" sz="2400" dirty="0">
                <a:solidFill>
                  <a:schemeClr val="bg1"/>
                </a:solidFill>
                <a:latin typeface="Times New Roman" pitchFamily="18" charset="0"/>
                <a:cs typeface="Times New Roman" pitchFamily="18" charset="0"/>
              </a:rPr>
              <a:t>be</a:t>
            </a:r>
            <a:r>
              <a:rPr lang="en-US" sz="2400" dirty="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amazed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καθίζω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σω </a:t>
            </a:r>
            <a:r>
              <a:rPr lang="en-US" sz="2400" dirty="0" smtClean="0">
                <a:solidFill>
                  <a:schemeClr val="bg1"/>
                </a:solidFill>
                <a:latin typeface="Times New Roman" pitchFamily="18" charset="0"/>
                <a:cs typeface="Times New Roman" pitchFamily="18" charset="0"/>
              </a:rPr>
              <a:t>sit </a:t>
            </a:r>
            <a:endParaRPr lang="el-GR" sz="24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πείθω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σω </a:t>
            </a:r>
            <a:r>
              <a:rPr lang="en-US" sz="2400" dirty="0">
                <a:solidFill>
                  <a:schemeClr val="bg1"/>
                </a:solidFill>
                <a:latin typeface="Times New Roman" pitchFamily="18" charset="0"/>
                <a:cs typeface="Times New Roman" pitchFamily="18" charset="0"/>
              </a:rPr>
              <a:t>persuade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πειράζω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σω</a:t>
            </a:r>
            <a:r>
              <a:rPr lang="en-US"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sym typeface="Wingdings" pitchFamily="2" charset="2"/>
              </a:rPr>
              <a:t>try</a:t>
            </a:r>
            <a:r>
              <a:rPr lang="en-US" sz="2400" dirty="0">
                <a:solidFill>
                  <a:schemeClr val="bg1"/>
                </a:solidFill>
                <a:latin typeface="Times New Roman" pitchFamily="18" charset="0"/>
                <a:cs typeface="Times New Roman" pitchFamily="18" charset="0"/>
                <a:sym typeface="Wingdings" pitchFamily="2" charset="2"/>
              </a:rPr>
              <a:t>, attempt</a:t>
            </a:r>
            <a:r>
              <a:rPr lang="el-GR" sz="2400" dirty="0">
                <a:solidFill>
                  <a:schemeClr val="bg1"/>
                </a:solidFill>
                <a:latin typeface="Times New Roman" pitchFamily="18" charset="0"/>
                <a:cs typeface="Times New Roman" pitchFamily="18" charset="0"/>
                <a:sym typeface="Wingdings" pitchFamily="2" charset="2"/>
              </a:rPr>
              <a:t>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σῴζω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σώσω </a:t>
            </a:r>
            <a:r>
              <a:rPr lang="en-US" sz="2400" dirty="0">
                <a:solidFill>
                  <a:schemeClr val="bg1"/>
                </a:solidFill>
                <a:latin typeface="Times New Roman" pitchFamily="18" charset="0"/>
                <a:cs typeface="Times New Roman" pitchFamily="18" charset="0"/>
              </a:rPr>
              <a:t>save </a:t>
            </a:r>
            <a:endParaRPr lang="el-GR" sz="2400" dirty="0">
              <a:solidFill>
                <a:schemeClr val="bg1"/>
              </a:solidFill>
              <a:latin typeface="Times New Roman" pitchFamily="18" charset="0"/>
              <a:cs typeface="Times New Roman" pitchFamily="18" charset="0"/>
            </a:endParaRPr>
          </a:p>
          <a:p>
            <a:pPr marL="0" indent="0">
              <a:buNone/>
              <a:defRPr/>
            </a:pP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282315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marL="0" indent="0">
              <a:buNone/>
              <a:defRPr/>
            </a:pPr>
            <a:r>
              <a:rPr lang="en-US" sz="2400" b="1" dirty="0" smtClean="0">
                <a:solidFill>
                  <a:srgbClr val="FFFF00"/>
                </a:solidFill>
                <a:latin typeface="Times New Roman" pitchFamily="18" charset="0"/>
                <a:cs typeface="Times New Roman" pitchFamily="18" charset="0"/>
              </a:rPr>
              <a:t>VOCABULARY</a:t>
            </a:r>
            <a:r>
              <a:rPr lang="en-US" sz="2400" dirty="0" smtClean="0">
                <a:solidFill>
                  <a:schemeClr val="bg1"/>
                </a:solidFill>
                <a:latin typeface="Times New Roman" pitchFamily="18" charset="0"/>
                <a:cs typeface="Times New Roman" pitchFamily="18" charset="0"/>
              </a:rPr>
              <a:t> </a:t>
            </a:r>
          </a:p>
          <a:p>
            <a:pPr>
              <a:defRPr/>
            </a:pPr>
            <a:r>
              <a:rPr lang="el-GR" sz="2400" dirty="0" smtClean="0">
                <a:solidFill>
                  <a:schemeClr val="bg1"/>
                </a:solidFill>
                <a:latin typeface="Times New Roman" pitchFamily="18" charset="0"/>
                <a:cs typeface="Times New Roman" pitchFamily="18" charset="0"/>
              </a:rPr>
              <a:t>Α </a:t>
            </a:r>
            <a:r>
              <a:rPr lang="en-US" sz="2400" dirty="0" smtClean="0">
                <a:solidFill>
                  <a:schemeClr val="bg1"/>
                </a:solidFill>
                <a:latin typeface="Times New Roman" pitchFamily="18" charset="0"/>
                <a:cs typeface="Times New Roman" pitchFamily="18" charset="0"/>
              </a:rPr>
              <a:t>verb with a stem ending in a </a:t>
            </a:r>
            <a:r>
              <a:rPr lang="en-US" sz="2400" dirty="0" smtClean="0">
                <a:solidFill>
                  <a:srgbClr val="FFFF00"/>
                </a:solidFill>
                <a:latin typeface="Times New Roman" pitchFamily="18" charset="0"/>
                <a:cs typeface="Times New Roman" pitchFamily="18" charset="0"/>
              </a:rPr>
              <a:t>palatal </a:t>
            </a:r>
            <a:r>
              <a:rPr lang="en-US" sz="2400" dirty="0" smtClean="0">
                <a:solidFill>
                  <a:schemeClr val="bg1"/>
                </a:solidFill>
                <a:latin typeface="Times New Roman" pitchFamily="18" charset="0"/>
                <a:cs typeface="Times New Roman" pitchFamily="18" charset="0"/>
              </a:rPr>
              <a:t>(</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γ</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κ</a:t>
            </a:r>
            <a:r>
              <a:rPr lang="el-GR" sz="2400" dirty="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χ</a:t>
            </a:r>
            <a:r>
              <a:rPr lang="en-US" sz="2400" dirty="0" smtClean="0">
                <a:solidFill>
                  <a:schemeClr val="bg1"/>
                </a:solidFill>
                <a:latin typeface="Times New Roman" pitchFamily="18" charset="0"/>
                <a:cs typeface="Times New Roman" pitchFamily="18" charset="0"/>
              </a:rPr>
              <a:t>) will normally display a</a:t>
            </a:r>
            <a:r>
              <a:rPr lang="en-US" sz="2400" b="1" dirty="0" smtClean="0">
                <a:solidFill>
                  <a:srgbClr val="FFFF00"/>
                </a:solidFill>
                <a:latin typeface="Palatino Linotype"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ξ </a:t>
            </a:r>
            <a:r>
              <a:rPr lang="en-US" sz="2400" dirty="0" smtClean="0">
                <a:solidFill>
                  <a:schemeClr val="bg1"/>
                </a:solidFill>
                <a:latin typeface="Times New Roman" pitchFamily="18" charset="0"/>
                <a:cs typeface="Times New Roman" pitchFamily="18" charset="0"/>
              </a:rPr>
              <a:t>in the future </a:t>
            </a:r>
            <a:r>
              <a:rPr lang="en-US" sz="2400" dirty="0">
                <a:solidFill>
                  <a:schemeClr val="bg1"/>
                </a:solidFill>
                <a:latin typeface="Times New Roman" pitchFamily="18" charset="0"/>
                <a:cs typeface="Times New Roman" pitchFamily="18" charset="0"/>
              </a:rPr>
              <a:t>tense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γ</a:t>
            </a:r>
            <a:r>
              <a:rPr lang="el-GR" sz="2400" dirty="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κ</a:t>
            </a:r>
            <a:r>
              <a:rPr lang="el-GR" sz="2400" dirty="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χ </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r>
              <a:rPr lang="el-GR" sz="2400" b="1" dirty="0">
                <a:solidFill>
                  <a:srgbClr val="FFFF00"/>
                </a:solidFill>
                <a:latin typeface="Palatino Linotype" pitchFamily="18" charset="0"/>
                <a:cs typeface="Times New Roman" pitchFamily="18" charset="0"/>
              </a:rPr>
              <a:t>σ </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rPr>
              <a:t>ξ</a:t>
            </a:r>
            <a:r>
              <a:rPr lang="en-US" sz="2400" dirty="0" smtClean="0">
                <a:solidFill>
                  <a:schemeClr val="bg1"/>
                </a:solidFill>
                <a:latin typeface="Times New Roman" pitchFamily="18" charset="0"/>
                <a:cs typeface="Times New Roman" pitchFamily="18" charset="0"/>
                <a:sym typeface="Wingdings" pitchFamily="2" charset="2"/>
              </a:rPr>
              <a:t>)</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Verbs with stems ending in -</a:t>
            </a:r>
            <a:r>
              <a:rPr lang="el-GR" sz="2400" dirty="0" smtClean="0">
                <a:solidFill>
                  <a:srgbClr val="FFFF00"/>
                </a:solidFill>
                <a:latin typeface="Palatino Linotype" pitchFamily="18" charset="0"/>
                <a:cs typeface="Times New Roman" pitchFamily="18" charset="0"/>
              </a:rPr>
              <a:t>ττ</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σσ</a:t>
            </a:r>
            <a:r>
              <a:rPr lang="en-US" sz="2400" dirty="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function the same way. </a:t>
            </a:r>
          </a:p>
          <a:p>
            <a:pPr>
              <a:defRPr/>
            </a:pPr>
            <a:r>
              <a:rPr lang="en-US" sz="2400" dirty="0" smtClean="0">
                <a:solidFill>
                  <a:schemeClr val="bg1"/>
                </a:solidFill>
                <a:latin typeface="Times New Roman" pitchFamily="18" charset="0"/>
                <a:cs typeface="Times New Roman" pitchFamily="18" charset="0"/>
              </a:rPr>
              <a:t>Classical Attic used -</a:t>
            </a:r>
            <a:r>
              <a:rPr lang="el-GR" sz="2400" dirty="0" smtClean="0">
                <a:solidFill>
                  <a:srgbClr val="FFFF00"/>
                </a:solidFill>
                <a:latin typeface="Palatino Linotype" pitchFamily="18" charset="0"/>
                <a:cs typeface="Times New Roman" pitchFamily="18" charset="0"/>
              </a:rPr>
              <a:t>ττ</a:t>
            </a:r>
            <a:r>
              <a:rPr lang="en-US" sz="2400" dirty="0" smtClean="0">
                <a:solidFill>
                  <a:schemeClr val="bg1"/>
                </a:solidFill>
                <a:latin typeface="Times New Roman" pitchFamily="18" charset="0"/>
                <a:cs typeface="Times New Roman" pitchFamily="18" charset="0"/>
              </a:rPr>
              <a:t>- but most other dialects, along with </a:t>
            </a:r>
            <a:r>
              <a:rPr lang="en-US" sz="2400" dirty="0" err="1" smtClean="0">
                <a:solidFill>
                  <a:schemeClr val="bg1"/>
                </a:solidFill>
                <a:latin typeface="Times New Roman" pitchFamily="18" charset="0"/>
                <a:cs typeface="Times New Roman" pitchFamily="18" charset="0"/>
              </a:rPr>
              <a:t>Koine</a:t>
            </a:r>
            <a:r>
              <a:rPr lang="en-US" sz="2400" dirty="0" smtClean="0">
                <a:solidFill>
                  <a:schemeClr val="bg1"/>
                </a:solidFill>
                <a:latin typeface="Times New Roman" pitchFamily="18" charset="0"/>
                <a:cs typeface="Times New Roman" pitchFamily="18" charset="0"/>
              </a:rPr>
              <a:t> and later Greek, use -</a:t>
            </a:r>
            <a:r>
              <a:rPr lang="el-GR" sz="2400" dirty="0" smtClean="0">
                <a:solidFill>
                  <a:srgbClr val="FFFF00"/>
                </a:solidFill>
                <a:latin typeface="Palatino Linotype" pitchFamily="18" charset="0"/>
                <a:cs typeface="Times New Roman" pitchFamily="18" charset="0"/>
              </a:rPr>
              <a:t>σσ</a:t>
            </a:r>
            <a:r>
              <a:rPr lang="en-US" sz="2400" dirty="0" smtClean="0">
                <a:solidFill>
                  <a:schemeClr val="bg1"/>
                </a:solidFill>
                <a:latin typeface="Times New Roman" pitchFamily="18" charset="0"/>
                <a:cs typeface="Times New Roman" pitchFamily="18" charset="0"/>
              </a:rPr>
              <a:t>-, but other than spelling and a slight difference in pronunciation, the words are the same with either spelling. </a:t>
            </a:r>
            <a:endParaRPr lang="en-US" sz="2400" dirty="0">
              <a:solidFill>
                <a:schemeClr val="bg1"/>
              </a:solidFill>
              <a:latin typeface="Times New Roman" pitchFamily="18" charset="0"/>
              <a:cs typeface="Times New Roman" pitchFamily="18" charset="0"/>
            </a:endParaRPr>
          </a:p>
          <a:p>
            <a:pPr>
              <a:defRPr/>
            </a:pPr>
            <a:endParaRPr lang="en-US" sz="2400" dirty="0" smtClean="0">
              <a:solidFill>
                <a:schemeClr val="bg1"/>
              </a:solidFill>
              <a:latin typeface="Times New Roman" pitchFamily="18" charset="0"/>
              <a:cs typeface="Times New Roman" pitchFamily="18" charset="0"/>
            </a:endParaRPr>
          </a:p>
          <a:p>
            <a:pPr marL="342900" lvl="1" indent="-342900">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581164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7 </a:t>
            </a:r>
            <a:r>
              <a:rPr lang="en-US" sz="2800" b="1" dirty="0">
                <a:solidFill>
                  <a:srgbClr val="FFFF00"/>
                </a:solidFill>
                <a:latin typeface="Times New Roman" pitchFamily="18" charset="0"/>
                <a:cs typeface="Times New Roman" pitchFamily="18" charset="0"/>
              </a:rPr>
              <a:t>part 3 Vocabulary</a:t>
            </a:r>
            <a:r>
              <a:rPr lang="en-US" sz="2800" b="1" dirty="0" smtClean="0">
                <a:solidFill>
                  <a:srgbClr val="FFFF00"/>
                </a:solidFill>
                <a:latin typeface="Times New Roman" pitchFamily="18" charset="0"/>
                <a:cs typeface="Times New Roman" pitchFamily="18" charset="0"/>
              </a:rPr>
              <a:t>: Classical</a:t>
            </a:r>
            <a:endParaRPr lang="en-US" sz="2800" dirty="0" smtClean="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sym typeface="Wingdings" pitchFamily="2" charset="2"/>
              </a:rPr>
              <a:t>ἄγω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ἄξω </a:t>
            </a:r>
            <a:r>
              <a:rPr lang="en-US" sz="2400" dirty="0" smtClean="0">
                <a:solidFill>
                  <a:schemeClr val="bg1"/>
                </a:solidFill>
                <a:latin typeface="Times New Roman" pitchFamily="18" charset="0"/>
                <a:cs typeface="Times New Roman" pitchFamily="18" charset="0"/>
                <a:sym typeface="Wingdings" pitchFamily="2" charset="2"/>
              </a:rPr>
              <a:t>lead</a:t>
            </a:r>
            <a:r>
              <a:rPr lang="en-US" sz="2400" dirty="0">
                <a:solidFill>
                  <a:schemeClr val="bg1"/>
                </a:solidFill>
                <a:latin typeface="Times New Roman" pitchFamily="18" charset="0"/>
                <a:cs typeface="Times New Roman" pitchFamily="18" charset="0"/>
                <a:sym typeface="Wingdings" pitchFamily="2" charset="2"/>
              </a:rPr>
              <a:t>, bring, pass (time)</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rPr>
              <a:t>ἁπαλλάττω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ξω </a:t>
            </a:r>
            <a:r>
              <a:rPr lang="en-US" sz="2400" dirty="0" smtClean="0">
                <a:solidFill>
                  <a:schemeClr val="bg1"/>
                </a:solidFill>
                <a:latin typeface="Times New Roman" pitchFamily="18" charset="0"/>
                <a:cs typeface="Times New Roman" pitchFamily="18" charset="0"/>
              </a:rPr>
              <a:t>release, deliver</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ἄρχω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ξω </a:t>
            </a:r>
            <a:r>
              <a:rPr lang="en-US" sz="2400" dirty="0" smtClean="0">
                <a:solidFill>
                  <a:schemeClr val="bg1"/>
                </a:solidFill>
                <a:latin typeface="Times New Roman" pitchFamily="18" charset="0"/>
                <a:cs typeface="Times New Roman" pitchFamily="18" charset="0"/>
              </a:rPr>
              <a:t>begin, lead, rule (+ gen.)</a:t>
            </a:r>
            <a:endParaRPr lang="el-GR" sz="2400" dirty="0">
              <a:solidFill>
                <a:schemeClr val="bg1"/>
              </a:solidFill>
              <a:latin typeface="Times New Roman" pitchFamily="18" charset="0"/>
              <a:cs typeface="Times New Roman" pitchFamily="18" charset="0"/>
            </a:endParaRPr>
          </a:p>
          <a:p>
            <a:pPr lvl="1">
              <a:defRPr/>
            </a:pPr>
            <a:r>
              <a:rPr lang="el-GR" sz="2000" dirty="0" smtClean="0">
                <a:solidFill>
                  <a:srgbClr val="FFFF00"/>
                </a:solidFill>
                <a:latin typeface="Palatino Linotype" pitchFamily="18" charset="0"/>
                <a:cs typeface="Times New Roman" pitchFamily="18" charset="0"/>
              </a:rPr>
              <a:t>ὑπάρχω </a:t>
            </a:r>
            <a:r>
              <a:rPr lang="en-US" sz="2000" dirty="0" smtClean="0">
                <a:solidFill>
                  <a:schemeClr val="bg1"/>
                </a:solidFill>
                <a:latin typeface="Times New Roman" pitchFamily="18" charset="0"/>
                <a:cs typeface="Times New Roman" pitchFamily="18" charset="0"/>
              </a:rPr>
              <a:t>exist, be, belong to </a:t>
            </a:r>
            <a:endParaRPr lang="el-GR" sz="20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δείκνυμι</a:t>
            </a:r>
            <a:r>
              <a:rPr lang="en-US"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δείξω </a:t>
            </a:r>
            <a:r>
              <a:rPr lang="en-US" sz="2400" dirty="0">
                <a:solidFill>
                  <a:schemeClr val="bg1"/>
                </a:solidFill>
                <a:latin typeface="Times New Roman" pitchFamily="18" charset="0"/>
                <a:cs typeface="Times New Roman" pitchFamily="18" charset="0"/>
              </a:rPr>
              <a:t>show</a:t>
            </a:r>
          </a:p>
          <a:p>
            <a:pPr>
              <a:defRPr/>
            </a:pPr>
            <a:r>
              <a:rPr lang="el-GR" sz="2400" dirty="0" smtClean="0">
                <a:solidFill>
                  <a:srgbClr val="FFFF00"/>
                </a:solidFill>
                <a:latin typeface="Palatino Linotype" pitchFamily="18" charset="0"/>
                <a:cs typeface="Times New Roman" pitchFamily="18" charset="0"/>
              </a:rPr>
              <a:t>διδάσκω</a:t>
            </a:r>
            <a:r>
              <a:rPr lang="el-GR"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διδάξω</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teach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διώκω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ξω </a:t>
            </a:r>
            <a:r>
              <a:rPr lang="en-US" sz="2400" dirty="0" smtClean="0">
                <a:solidFill>
                  <a:schemeClr val="bg1"/>
                </a:solidFill>
                <a:latin typeface="Times New Roman" pitchFamily="18" charset="0"/>
                <a:cs typeface="Times New Roman" pitchFamily="18" charset="0"/>
              </a:rPr>
              <a:t>pursue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δοκέω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δόξω </a:t>
            </a:r>
            <a:r>
              <a:rPr lang="en-US" sz="2400" dirty="0">
                <a:solidFill>
                  <a:schemeClr val="bg1"/>
                </a:solidFill>
                <a:latin typeface="Times New Roman" pitchFamily="18" charset="0"/>
                <a:cs typeface="Times New Roman" pitchFamily="18" charset="0"/>
              </a:rPr>
              <a:t>seem </a:t>
            </a:r>
          </a:p>
          <a:p>
            <a:pPr marL="0" indent="0">
              <a:buNone/>
              <a:defRPr/>
            </a:pP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235047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7 </a:t>
            </a:r>
            <a:r>
              <a:rPr lang="en-US" sz="2800" b="1" dirty="0">
                <a:solidFill>
                  <a:srgbClr val="FFFF00"/>
                </a:solidFill>
                <a:latin typeface="Times New Roman" pitchFamily="18" charset="0"/>
                <a:cs typeface="Times New Roman" pitchFamily="18" charset="0"/>
              </a:rPr>
              <a:t>part 3 Vocabulary</a:t>
            </a:r>
            <a:r>
              <a:rPr lang="en-US" sz="2800" b="1" dirty="0" smtClean="0">
                <a:solidFill>
                  <a:srgbClr val="FFFF00"/>
                </a:solidFill>
                <a:latin typeface="Times New Roman" pitchFamily="18" charset="0"/>
                <a:cs typeface="Times New Roman" pitchFamily="18" charset="0"/>
              </a:rPr>
              <a:t>: Classical</a:t>
            </a:r>
            <a:endParaRPr lang="en-US" sz="28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λέγω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ξω </a:t>
            </a:r>
            <a:r>
              <a:rPr lang="en-US" sz="2400" dirty="0" smtClean="0">
                <a:solidFill>
                  <a:schemeClr val="bg1"/>
                </a:solidFill>
                <a:latin typeface="Times New Roman" pitchFamily="18" charset="0"/>
                <a:cs typeface="Times New Roman" pitchFamily="18" charset="0"/>
              </a:rPr>
              <a:t>say, tell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μίγνυμι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μίξω</a:t>
            </a:r>
            <a:r>
              <a:rPr lang="el-GR" sz="2400" dirty="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mix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πράττω</a:t>
            </a:r>
            <a:r>
              <a:rPr lang="en-US" sz="2400" dirty="0" smtClean="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ξω </a:t>
            </a:r>
            <a:r>
              <a:rPr lang="en-US" sz="2400" dirty="0" smtClean="0">
                <a:solidFill>
                  <a:schemeClr val="bg1"/>
                </a:solidFill>
                <a:latin typeface="Times New Roman" pitchFamily="18" charset="0"/>
                <a:cs typeface="Times New Roman" pitchFamily="18" charset="0"/>
              </a:rPr>
              <a:t>do</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τάττω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ξω </a:t>
            </a:r>
            <a:r>
              <a:rPr lang="en-US" sz="2400" dirty="0" smtClean="0">
                <a:solidFill>
                  <a:schemeClr val="bg1"/>
                </a:solidFill>
                <a:latin typeface="Times New Roman" pitchFamily="18" charset="0"/>
                <a:cs typeface="Times New Roman" pitchFamily="18" charset="0"/>
              </a:rPr>
              <a:t>arrange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φυλάττω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ξω </a:t>
            </a:r>
            <a:r>
              <a:rPr lang="en-US" sz="2400" dirty="0" smtClean="0">
                <a:solidFill>
                  <a:schemeClr val="bg1"/>
                </a:solidFill>
                <a:latin typeface="Times New Roman" pitchFamily="18" charset="0"/>
                <a:cs typeface="Times New Roman" pitchFamily="18" charset="0"/>
              </a:rPr>
              <a:t>watch, guard, defend </a:t>
            </a:r>
            <a:endParaRPr lang="el-GR" sz="2400" dirty="0">
              <a:solidFill>
                <a:schemeClr val="bg1"/>
              </a:solidFill>
              <a:latin typeface="Times New Roman" pitchFamily="18" charset="0"/>
              <a:cs typeface="Times New Roman" pitchFamily="18" charset="0"/>
            </a:endParaRPr>
          </a:p>
          <a:p>
            <a:pPr>
              <a:defRPr/>
            </a:pP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0042370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5257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7 </a:t>
            </a:r>
            <a:r>
              <a:rPr lang="en-US" sz="2800" b="1" dirty="0">
                <a:solidFill>
                  <a:srgbClr val="FFFF00"/>
                </a:solidFill>
                <a:latin typeface="Times New Roman" pitchFamily="18" charset="0"/>
                <a:cs typeface="Times New Roman" pitchFamily="18" charset="0"/>
              </a:rPr>
              <a:t>part 3 Vocabulary</a:t>
            </a:r>
            <a:r>
              <a:rPr lang="en-US" sz="2800" b="1" dirty="0" smtClean="0">
                <a:solidFill>
                  <a:srgbClr val="FFFF00"/>
                </a:solidFill>
                <a:latin typeface="Times New Roman" pitchFamily="18" charset="0"/>
                <a:cs typeface="Times New Roman" pitchFamily="18" charset="0"/>
              </a:rPr>
              <a:t>: NT (New Testament) </a:t>
            </a:r>
            <a:endParaRPr lang="en-US" sz="2800" dirty="0" smtClean="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sym typeface="Wingdings" pitchFamily="2" charset="2"/>
              </a:rPr>
              <a:t>ἄγω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ἄξω </a:t>
            </a:r>
            <a:r>
              <a:rPr lang="en-US" sz="2400" dirty="0">
                <a:solidFill>
                  <a:schemeClr val="bg1"/>
                </a:solidFill>
                <a:latin typeface="Times New Roman" pitchFamily="18" charset="0"/>
                <a:cs typeface="Times New Roman" pitchFamily="18" charset="0"/>
                <a:sym typeface="Wingdings" pitchFamily="2" charset="2"/>
              </a:rPr>
              <a:t>lead, bring, pass (time)</a:t>
            </a:r>
            <a:endParaRPr lang="el-GR" sz="2400" dirty="0">
              <a:solidFill>
                <a:schemeClr val="bg1"/>
              </a:solidFill>
              <a:latin typeface="Times New Roman" pitchFamily="18" charset="0"/>
              <a:cs typeface="Times New Roman" pitchFamily="18" charset="0"/>
              <a:sym typeface="Wingdings" pitchFamily="2" charset="2"/>
            </a:endParaRPr>
          </a:p>
          <a:p>
            <a:pPr lvl="1">
              <a:defRPr/>
            </a:pPr>
            <a:r>
              <a:rPr lang="el-GR" sz="2000" dirty="0">
                <a:solidFill>
                  <a:srgbClr val="FFFF00"/>
                </a:solidFill>
                <a:latin typeface="Palatino Linotype" pitchFamily="18" charset="0"/>
              </a:rPr>
              <a:t>συνάγω </a:t>
            </a:r>
            <a:r>
              <a:rPr lang="en-US" sz="2000" dirty="0">
                <a:solidFill>
                  <a:schemeClr val="bg1"/>
                </a:solidFill>
                <a:latin typeface="Times New Roman" pitchFamily="18" charset="0"/>
                <a:cs typeface="Times New Roman" pitchFamily="18" charset="0"/>
              </a:rPr>
              <a:t>gather together, assemble </a:t>
            </a:r>
            <a:endParaRPr lang="en-US" sz="2000" dirty="0">
              <a:solidFill>
                <a:srgbClr val="FFFF00"/>
              </a:solidFill>
              <a:latin typeface="Palatino Linotype" pitchFamily="18" charset="0"/>
            </a:endParaRPr>
          </a:p>
          <a:p>
            <a:pPr lvl="1">
              <a:defRPr/>
            </a:pPr>
            <a:r>
              <a:rPr lang="el-GR" sz="2000" dirty="0">
                <a:solidFill>
                  <a:srgbClr val="FFFF00"/>
                </a:solidFill>
                <a:latin typeface="Palatino Linotype" pitchFamily="18" charset="0"/>
              </a:rPr>
              <a:t>ὑπάγω</a:t>
            </a:r>
            <a:r>
              <a:rPr lang="en-US" sz="2000" dirty="0">
                <a:solidFill>
                  <a:schemeClr val="bg1"/>
                </a:solidFill>
                <a:latin typeface="Times New Roman" pitchFamily="18" charset="0"/>
                <a:cs typeface="Times New Roman" pitchFamily="18" charset="0"/>
              </a:rPr>
              <a:t> go away, depart </a:t>
            </a:r>
            <a:endParaRPr lang="en-US" sz="2000" dirty="0">
              <a:solidFill>
                <a:srgbClr val="FFFF00"/>
              </a:solidFill>
              <a:latin typeface="Palatino Linotype" pitchFamily="18" charset="0"/>
            </a:endParaRPr>
          </a:p>
          <a:p>
            <a:pPr>
              <a:defRPr/>
            </a:pPr>
            <a:r>
              <a:rPr lang="el-GR" sz="2400" dirty="0" smtClean="0">
                <a:solidFill>
                  <a:srgbClr val="FFFF00"/>
                </a:solidFill>
                <a:latin typeface="Palatino Linotype" pitchFamily="18" charset="0"/>
                <a:cs typeface="Times New Roman" pitchFamily="18" charset="0"/>
              </a:rPr>
              <a:t>ἀνοίγω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ξω </a:t>
            </a:r>
            <a:r>
              <a:rPr lang="en-US" sz="2400" dirty="0">
                <a:solidFill>
                  <a:schemeClr val="bg1"/>
                </a:solidFill>
                <a:latin typeface="Times New Roman" pitchFamily="18" charset="0"/>
                <a:cs typeface="Times New Roman" pitchFamily="18" charset="0"/>
              </a:rPr>
              <a:t>open </a:t>
            </a:r>
          </a:p>
          <a:p>
            <a:pPr>
              <a:defRPr/>
            </a:pPr>
            <a:r>
              <a:rPr lang="el-GR" sz="2400" dirty="0">
                <a:solidFill>
                  <a:srgbClr val="FFFF00"/>
                </a:solidFill>
                <a:latin typeface="Palatino Linotype" pitchFamily="18" charset="0"/>
                <a:cs typeface="Times New Roman" pitchFamily="18" charset="0"/>
              </a:rPr>
              <a:t>ἄρχω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ξω </a:t>
            </a:r>
            <a:r>
              <a:rPr lang="en-US" sz="2400" dirty="0">
                <a:solidFill>
                  <a:schemeClr val="bg1"/>
                </a:solidFill>
                <a:latin typeface="Times New Roman" pitchFamily="18" charset="0"/>
                <a:cs typeface="Times New Roman" pitchFamily="18" charset="0"/>
              </a:rPr>
              <a:t>begin, lead, rule (+ gen.)</a:t>
            </a:r>
            <a:endParaRPr lang="el-GR" sz="2400" dirty="0">
              <a:solidFill>
                <a:schemeClr val="bg1"/>
              </a:solidFill>
              <a:latin typeface="Times New Roman" pitchFamily="18" charset="0"/>
              <a:cs typeface="Times New Roman" pitchFamily="18" charset="0"/>
            </a:endParaRPr>
          </a:p>
          <a:p>
            <a:pPr marL="742950" lvl="2" indent="-342900">
              <a:defRPr/>
            </a:pPr>
            <a:r>
              <a:rPr lang="el-GR" sz="2200" dirty="0">
                <a:solidFill>
                  <a:srgbClr val="FFFF00"/>
                </a:solidFill>
                <a:latin typeface="Palatino Linotype" pitchFamily="18" charset="0"/>
                <a:cs typeface="Times New Roman" pitchFamily="18" charset="0"/>
              </a:rPr>
              <a:t>ὑπάρχω </a:t>
            </a:r>
            <a:r>
              <a:rPr lang="en-US" sz="2200" dirty="0">
                <a:solidFill>
                  <a:schemeClr val="bg1"/>
                </a:solidFill>
                <a:latin typeface="Times New Roman" pitchFamily="18" charset="0"/>
                <a:cs typeface="Times New Roman" pitchFamily="18" charset="0"/>
              </a:rPr>
              <a:t>exist, be, belong to </a:t>
            </a:r>
            <a:endParaRPr lang="el-GR" sz="2200" dirty="0">
              <a:solidFill>
                <a:srgbClr val="FFFF00"/>
              </a:solidFill>
              <a:latin typeface="Palatino Linotype"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διδάσκω</a:t>
            </a:r>
            <a:r>
              <a:rPr lang="el-GR"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διδάξω</a:t>
            </a:r>
            <a:r>
              <a:rPr lang="en-US" sz="2400" dirty="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teach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διώκω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ξω </a:t>
            </a:r>
            <a:r>
              <a:rPr lang="en-US" sz="2400" dirty="0">
                <a:solidFill>
                  <a:schemeClr val="bg1"/>
                </a:solidFill>
                <a:latin typeface="Times New Roman" pitchFamily="18" charset="0"/>
                <a:cs typeface="Times New Roman" pitchFamily="18" charset="0"/>
              </a:rPr>
              <a:t>pursue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δοκέω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δόξω </a:t>
            </a:r>
            <a:r>
              <a:rPr lang="en-US" sz="2400" dirty="0">
                <a:solidFill>
                  <a:schemeClr val="bg1"/>
                </a:solidFill>
                <a:latin typeface="Times New Roman" pitchFamily="18" charset="0"/>
                <a:cs typeface="Times New Roman" pitchFamily="18" charset="0"/>
              </a:rPr>
              <a:t>seem </a:t>
            </a: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120774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5257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7 </a:t>
            </a:r>
            <a:r>
              <a:rPr lang="en-US" sz="2800" b="1" dirty="0">
                <a:solidFill>
                  <a:srgbClr val="FFFF00"/>
                </a:solidFill>
                <a:latin typeface="Times New Roman" pitchFamily="18" charset="0"/>
                <a:cs typeface="Times New Roman" pitchFamily="18" charset="0"/>
              </a:rPr>
              <a:t>part 3 Vocabulary</a:t>
            </a:r>
            <a:r>
              <a:rPr lang="en-US" sz="2800" b="1" dirty="0" smtClean="0">
                <a:solidFill>
                  <a:srgbClr val="FFFF00"/>
                </a:solidFill>
                <a:latin typeface="Times New Roman" pitchFamily="18" charset="0"/>
                <a:cs typeface="Times New Roman" pitchFamily="18" charset="0"/>
              </a:rPr>
              <a:t>: NT (New Testament) </a:t>
            </a:r>
            <a:endParaRPr lang="en-US" sz="28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κηρύσσω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ύξω </a:t>
            </a:r>
            <a:r>
              <a:rPr lang="en-US" sz="2400" dirty="0" smtClean="0">
                <a:solidFill>
                  <a:schemeClr val="bg1"/>
                </a:solidFill>
                <a:latin typeface="Times New Roman" pitchFamily="18" charset="0"/>
                <a:cs typeface="Times New Roman" pitchFamily="18" charset="0"/>
              </a:rPr>
              <a:t>proclaim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κράζω</a:t>
            </a:r>
            <a:r>
              <a:rPr lang="el-GR"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κράξω </a:t>
            </a:r>
            <a:r>
              <a:rPr lang="en-US" sz="2400" dirty="0" smtClean="0">
                <a:solidFill>
                  <a:schemeClr val="bg1"/>
                </a:solidFill>
                <a:latin typeface="Times New Roman" pitchFamily="18" charset="0"/>
                <a:cs typeface="Times New Roman" pitchFamily="18" charset="0"/>
              </a:rPr>
              <a:t>shout</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λέγω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ξω </a:t>
            </a:r>
            <a:r>
              <a:rPr lang="en-US" sz="2400" dirty="0">
                <a:solidFill>
                  <a:schemeClr val="bg1"/>
                </a:solidFill>
                <a:latin typeface="Times New Roman" pitchFamily="18" charset="0"/>
                <a:cs typeface="Times New Roman" pitchFamily="18" charset="0"/>
              </a:rPr>
              <a:t>say, tell </a:t>
            </a:r>
            <a:endParaRPr lang="el-GR" sz="2400" dirty="0">
              <a:solidFill>
                <a:schemeClr val="bg1"/>
              </a:solidFill>
              <a:latin typeface="Times New Roman" pitchFamily="18" charset="0"/>
              <a:cs typeface="Times New Roman" pitchFamily="18" charset="0"/>
            </a:endParaRPr>
          </a:p>
          <a:p>
            <a:pPr marL="742950" lvl="2" indent="-342900">
              <a:defRPr/>
            </a:pPr>
            <a:r>
              <a:rPr lang="en-US" sz="2000" dirty="0">
                <a:solidFill>
                  <a:schemeClr val="bg1"/>
                </a:solidFill>
                <a:latin typeface="Times New Roman" pitchFamily="18" charset="0"/>
                <a:cs typeface="Times New Roman" pitchFamily="18" charset="0"/>
              </a:rPr>
              <a:t>Biblical Greek uses </a:t>
            </a:r>
            <a:r>
              <a:rPr lang="el-GR" sz="2000" dirty="0" smtClean="0">
                <a:solidFill>
                  <a:srgbClr val="FFFF00"/>
                </a:solidFill>
                <a:latin typeface="Palatino Linotype" pitchFamily="18" charset="0"/>
                <a:cs typeface="Times New Roman" pitchFamily="18" charset="0"/>
              </a:rPr>
              <a:t>ἐρῶ </a:t>
            </a:r>
            <a:r>
              <a:rPr lang="en-US" sz="2000" dirty="0" smtClean="0">
                <a:solidFill>
                  <a:schemeClr val="bg1"/>
                </a:solidFill>
                <a:latin typeface="Times New Roman" pitchFamily="18" charset="0"/>
                <a:cs typeface="Times New Roman" pitchFamily="18" charset="0"/>
              </a:rPr>
              <a:t>(see Unit 7.4) as </a:t>
            </a:r>
            <a:r>
              <a:rPr lang="en-US" sz="2000" dirty="0">
                <a:solidFill>
                  <a:schemeClr val="bg1"/>
                </a:solidFill>
                <a:latin typeface="Times New Roman" pitchFamily="18" charset="0"/>
                <a:cs typeface="Times New Roman" pitchFamily="18" charset="0"/>
              </a:rPr>
              <a:t>the future of </a:t>
            </a:r>
            <a:r>
              <a:rPr lang="el-GR" sz="2000" dirty="0">
                <a:solidFill>
                  <a:srgbClr val="FFFF00"/>
                </a:solidFill>
                <a:latin typeface="Palatino Linotype" pitchFamily="18" charset="0"/>
                <a:cs typeface="Times New Roman" pitchFamily="18" charset="0"/>
              </a:rPr>
              <a:t>λέγω</a:t>
            </a:r>
            <a:r>
              <a:rPr lang="en-US" sz="2000" dirty="0">
                <a:solidFill>
                  <a:schemeClr val="bg1"/>
                </a:solidFill>
                <a:latin typeface="Times New Roman" pitchFamily="18" charset="0"/>
                <a:cs typeface="Times New Roman" pitchFamily="18" charset="0"/>
              </a:rPr>
              <a:t>.</a:t>
            </a:r>
            <a:endParaRPr lang="el-GR" sz="20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πράσσω</a:t>
            </a:r>
            <a:r>
              <a:rPr lang="en-US" sz="2400" dirty="0" smtClean="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ξω </a:t>
            </a:r>
            <a:r>
              <a:rPr lang="en-US" sz="2400" dirty="0">
                <a:solidFill>
                  <a:schemeClr val="bg1"/>
                </a:solidFill>
                <a:latin typeface="Times New Roman" pitchFamily="18" charset="0"/>
                <a:cs typeface="Times New Roman" pitchFamily="18" charset="0"/>
              </a:rPr>
              <a:t>do</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ὑποτάσσω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ξω </a:t>
            </a:r>
            <a:r>
              <a:rPr lang="en-US" sz="2400" dirty="0" smtClean="0">
                <a:solidFill>
                  <a:schemeClr val="bg1"/>
                </a:solidFill>
                <a:latin typeface="Times New Roman" pitchFamily="18" charset="0"/>
                <a:cs typeface="Times New Roman" pitchFamily="18" charset="0"/>
              </a:rPr>
              <a:t>subordinate, subject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φυλά</a:t>
            </a:r>
            <a:r>
              <a:rPr lang="el-GR" sz="2400" dirty="0">
                <a:solidFill>
                  <a:srgbClr val="FFFF00"/>
                </a:solidFill>
                <a:latin typeface="Palatino Linotype" pitchFamily="18" charset="0"/>
                <a:cs typeface="Times New Roman" pitchFamily="18" charset="0"/>
              </a:rPr>
              <a:t>σσ</a:t>
            </a:r>
            <a:r>
              <a:rPr lang="el-GR" sz="2400" dirty="0" smtClean="0">
                <a:solidFill>
                  <a:srgbClr val="FFFF00"/>
                </a:solidFill>
                <a:latin typeface="Palatino Linotype" pitchFamily="18" charset="0"/>
                <a:cs typeface="Times New Roman" pitchFamily="18" charset="0"/>
              </a:rPr>
              <a:t>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ξω </a:t>
            </a:r>
            <a:r>
              <a:rPr lang="en-US" sz="2400" dirty="0">
                <a:solidFill>
                  <a:schemeClr val="bg1"/>
                </a:solidFill>
                <a:latin typeface="Times New Roman" pitchFamily="18" charset="0"/>
                <a:cs typeface="Times New Roman" pitchFamily="18" charset="0"/>
              </a:rPr>
              <a:t>watch, guard, defend </a:t>
            </a: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637531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7 part 3 Vocabulary: Core</a:t>
            </a:r>
            <a:endParaRPr lang="en-US" sz="2800" dirty="0" smtClean="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sym typeface="Wingdings" pitchFamily="2" charset="2"/>
              </a:rPr>
              <a:t>ἄγω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ἄξω </a:t>
            </a:r>
            <a:r>
              <a:rPr lang="en-US" sz="2400" dirty="0">
                <a:solidFill>
                  <a:schemeClr val="bg1"/>
                </a:solidFill>
                <a:latin typeface="Times New Roman" pitchFamily="18" charset="0"/>
                <a:cs typeface="Times New Roman" pitchFamily="18" charset="0"/>
                <a:sym typeface="Wingdings" pitchFamily="2" charset="2"/>
              </a:rPr>
              <a:t>lead, bring, pass (time)</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rPr>
              <a:t>ἄρχω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ξω </a:t>
            </a:r>
            <a:r>
              <a:rPr lang="en-US" sz="2400" dirty="0">
                <a:solidFill>
                  <a:schemeClr val="bg1"/>
                </a:solidFill>
                <a:latin typeface="Times New Roman" pitchFamily="18" charset="0"/>
                <a:cs typeface="Times New Roman" pitchFamily="18" charset="0"/>
              </a:rPr>
              <a:t>begin, lead, rule (+ gen.)</a:t>
            </a:r>
            <a:endParaRPr lang="el-GR" sz="2400" dirty="0">
              <a:solidFill>
                <a:schemeClr val="bg1"/>
              </a:solidFill>
              <a:latin typeface="Times New Roman" pitchFamily="18" charset="0"/>
              <a:cs typeface="Times New Roman" pitchFamily="18" charset="0"/>
            </a:endParaRPr>
          </a:p>
          <a:p>
            <a:pPr lvl="1">
              <a:defRPr/>
            </a:pPr>
            <a:r>
              <a:rPr lang="el-GR" sz="2000" dirty="0">
                <a:solidFill>
                  <a:srgbClr val="FFFF00"/>
                </a:solidFill>
                <a:latin typeface="Palatino Linotype" pitchFamily="18" charset="0"/>
                <a:cs typeface="Times New Roman" pitchFamily="18" charset="0"/>
              </a:rPr>
              <a:t>ὑπάρχω </a:t>
            </a:r>
            <a:r>
              <a:rPr lang="en-US" sz="2000" dirty="0">
                <a:solidFill>
                  <a:schemeClr val="bg1"/>
                </a:solidFill>
                <a:latin typeface="Times New Roman" pitchFamily="18" charset="0"/>
                <a:cs typeface="Times New Roman" pitchFamily="18" charset="0"/>
              </a:rPr>
              <a:t>exist, be, belong to </a:t>
            </a:r>
            <a:endParaRPr lang="el-GR" sz="20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sym typeface="Wingdings" pitchFamily="2" charset="2"/>
              </a:rPr>
              <a:t>βλέπω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ψω </a:t>
            </a:r>
            <a:r>
              <a:rPr lang="en-US" sz="2400" dirty="0">
                <a:solidFill>
                  <a:schemeClr val="bg1"/>
                </a:solidFill>
                <a:latin typeface="Times New Roman" pitchFamily="18" charset="0"/>
                <a:cs typeface="Times New Roman" pitchFamily="18" charset="0"/>
                <a:sym typeface="Wingdings" pitchFamily="2" charset="2"/>
              </a:rPr>
              <a:t>see, look</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rPr>
              <a:t>γράφω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ψω </a:t>
            </a:r>
            <a:r>
              <a:rPr lang="en-US" sz="2400" dirty="0">
                <a:solidFill>
                  <a:schemeClr val="bg1"/>
                </a:solidFill>
                <a:latin typeface="Times New Roman" pitchFamily="18" charset="0"/>
                <a:cs typeface="Times New Roman" pitchFamily="18" charset="0"/>
              </a:rPr>
              <a:t>write, draw</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διδάσκω</a:t>
            </a:r>
            <a:r>
              <a:rPr lang="el-GR"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διδάξω</a:t>
            </a:r>
            <a:r>
              <a:rPr lang="en-US" sz="2400" dirty="0" smtClean="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teach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διώκω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ξω </a:t>
            </a:r>
            <a:r>
              <a:rPr lang="en-US" sz="2400" dirty="0">
                <a:solidFill>
                  <a:schemeClr val="bg1"/>
                </a:solidFill>
                <a:latin typeface="Times New Roman" pitchFamily="18" charset="0"/>
                <a:cs typeface="Times New Roman" pitchFamily="18" charset="0"/>
              </a:rPr>
              <a:t>pursue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δοκέω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δόξω </a:t>
            </a:r>
            <a:r>
              <a:rPr lang="en-US" sz="2400" dirty="0">
                <a:solidFill>
                  <a:schemeClr val="bg1"/>
                </a:solidFill>
                <a:latin typeface="Times New Roman" pitchFamily="18" charset="0"/>
                <a:cs typeface="Times New Roman" pitchFamily="18" charset="0"/>
              </a:rPr>
              <a:t>seem </a:t>
            </a:r>
          </a:p>
          <a:p>
            <a:pPr marL="0" indent="0">
              <a:buNone/>
              <a:defRPr/>
            </a:pPr>
            <a:endParaRPr lang="el-GR" sz="2400" dirty="0">
              <a:solidFill>
                <a:schemeClr val="bg1"/>
              </a:solidFill>
              <a:latin typeface="Times New Roman" pitchFamily="18" charset="0"/>
              <a:cs typeface="Times New Roman" pitchFamily="18" charset="0"/>
            </a:endParaRPr>
          </a:p>
          <a:p>
            <a:pPr marL="0" indent="0">
              <a:buNone/>
              <a:defRPr/>
            </a:pP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9626444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7 part 3 Vocabulary: Core</a:t>
            </a:r>
            <a:endParaRPr lang="en-US" sz="2800" dirty="0" smtClean="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θαυμάζω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σω </a:t>
            </a:r>
            <a:r>
              <a:rPr lang="en-US" sz="2400" dirty="0">
                <a:solidFill>
                  <a:schemeClr val="bg1"/>
                </a:solidFill>
                <a:latin typeface="Times New Roman" pitchFamily="18" charset="0"/>
                <a:cs typeface="Times New Roman" pitchFamily="18" charset="0"/>
              </a:rPr>
              <a:t>be</a:t>
            </a:r>
            <a:r>
              <a:rPr lang="en-US" sz="2400" dirty="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amazed </a:t>
            </a:r>
          </a:p>
          <a:p>
            <a:pPr>
              <a:defRPr/>
            </a:pPr>
            <a:r>
              <a:rPr lang="el-GR" sz="2400" dirty="0" smtClean="0">
                <a:solidFill>
                  <a:srgbClr val="FFFF00"/>
                </a:solidFill>
                <a:latin typeface="Palatino Linotype" pitchFamily="18" charset="0"/>
                <a:cs typeface="Times New Roman" pitchFamily="18" charset="0"/>
              </a:rPr>
              <a:t>λέγω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ξω </a:t>
            </a:r>
            <a:r>
              <a:rPr lang="en-US" sz="2400" dirty="0">
                <a:solidFill>
                  <a:schemeClr val="bg1"/>
                </a:solidFill>
                <a:latin typeface="Times New Roman" pitchFamily="18" charset="0"/>
                <a:cs typeface="Times New Roman" pitchFamily="18" charset="0"/>
              </a:rPr>
              <a:t>say, tell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πείθω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σω </a:t>
            </a:r>
            <a:r>
              <a:rPr lang="en-US" sz="2400" dirty="0">
                <a:solidFill>
                  <a:schemeClr val="bg1"/>
                </a:solidFill>
                <a:latin typeface="Times New Roman" pitchFamily="18" charset="0"/>
                <a:cs typeface="Times New Roman" pitchFamily="18" charset="0"/>
              </a:rPr>
              <a:t>persuade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πέμπω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ψω </a:t>
            </a:r>
            <a:r>
              <a:rPr lang="en-US" sz="2400" dirty="0">
                <a:solidFill>
                  <a:schemeClr val="bg1"/>
                </a:solidFill>
                <a:latin typeface="Times New Roman" pitchFamily="18" charset="0"/>
                <a:cs typeface="Times New Roman" pitchFamily="18" charset="0"/>
              </a:rPr>
              <a:t>send </a:t>
            </a:r>
          </a:p>
          <a:p>
            <a:pPr>
              <a:defRPr/>
            </a:pPr>
            <a:r>
              <a:rPr lang="el-GR" sz="2400" dirty="0" smtClean="0">
                <a:solidFill>
                  <a:srgbClr val="FFFF00"/>
                </a:solidFill>
                <a:latin typeface="Palatino Linotype" pitchFamily="18" charset="0"/>
                <a:cs typeface="Times New Roman" pitchFamily="18" charset="0"/>
              </a:rPr>
              <a:t>πράττω</a:t>
            </a:r>
            <a:r>
              <a:rPr lang="en-US" sz="2400" dirty="0" smtClean="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ξω </a:t>
            </a:r>
            <a:r>
              <a:rPr lang="en-US" sz="2400" dirty="0">
                <a:solidFill>
                  <a:schemeClr val="bg1"/>
                </a:solidFill>
                <a:latin typeface="Times New Roman" pitchFamily="18" charset="0"/>
                <a:cs typeface="Times New Roman" pitchFamily="18" charset="0"/>
              </a:rPr>
              <a:t>do</a:t>
            </a:r>
            <a:endParaRPr lang="el-GR" sz="2400" dirty="0">
              <a:solidFill>
                <a:schemeClr val="bg1"/>
              </a:solidFill>
              <a:latin typeface="Times New Roman" pitchFamily="18" charset="0"/>
              <a:cs typeface="Times New Roman" pitchFamily="18" charset="0"/>
            </a:endParaRPr>
          </a:p>
          <a:p>
            <a:pPr marL="457200" lvl="1" indent="0">
              <a:buNone/>
              <a:defRPr/>
            </a:pPr>
            <a:r>
              <a:rPr lang="en-US"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πράσσω</a:t>
            </a:r>
            <a:r>
              <a:rPr lang="en-US" sz="2000" dirty="0" smtClean="0">
                <a:solidFill>
                  <a:srgbClr val="FFFF00"/>
                </a:solidFill>
                <a:latin typeface="Palatino Linotype" pitchFamily="18" charset="0"/>
                <a:cs typeface="Times New Roman" pitchFamily="18" charset="0"/>
              </a:rPr>
              <a:t> </a:t>
            </a:r>
            <a:endParaRPr lang="el-GR" sz="2000" dirty="0" smtClean="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σῴζω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σώσω </a:t>
            </a:r>
            <a:r>
              <a:rPr lang="en-US" sz="2400" dirty="0">
                <a:solidFill>
                  <a:schemeClr val="bg1"/>
                </a:solidFill>
                <a:latin typeface="Times New Roman" pitchFamily="18" charset="0"/>
                <a:cs typeface="Times New Roman" pitchFamily="18" charset="0"/>
              </a:rPr>
              <a:t>save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φυλάττω</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ξω </a:t>
            </a:r>
            <a:r>
              <a:rPr lang="en-US" sz="2400" dirty="0">
                <a:solidFill>
                  <a:schemeClr val="bg1"/>
                </a:solidFill>
                <a:latin typeface="Times New Roman" pitchFamily="18" charset="0"/>
                <a:cs typeface="Times New Roman" pitchFamily="18" charset="0"/>
              </a:rPr>
              <a:t>watch, guard, defend </a:t>
            </a:r>
            <a:endParaRPr lang="en-US" sz="2400" dirty="0" smtClean="0">
              <a:solidFill>
                <a:schemeClr val="bg1"/>
              </a:solidFill>
              <a:latin typeface="Times New Roman" pitchFamily="18" charset="0"/>
              <a:cs typeface="Times New Roman" pitchFamily="18" charset="0"/>
            </a:endParaRPr>
          </a:p>
          <a:p>
            <a:pPr marL="457200" lvl="1" indent="0">
              <a:buNone/>
              <a:defRPr/>
            </a:pPr>
            <a:r>
              <a:rPr lang="en-US" sz="2000" dirty="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φυλάσσω</a:t>
            </a:r>
            <a:r>
              <a:rPr lang="en-US" sz="2000" dirty="0" smtClean="0">
                <a:solidFill>
                  <a:srgbClr val="FFFF00"/>
                </a:solidFill>
                <a:latin typeface="Palatino Linotype" pitchFamily="18" charset="0"/>
                <a:cs typeface="Times New Roman" pitchFamily="18" charset="0"/>
              </a:rPr>
              <a:t> </a:t>
            </a:r>
            <a:endParaRPr lang="en-US" sz="2000" dirty="0" smtClean="0">
              <a:solidFill>
                <a:schemeClr val="bg1"/>
              </a:solidFill>
              <a:latin typeface="Palatino Linotype" pitchFamily="18" charset="0"/>
              <a:cs typeface="Times New Roman" pitchFamily="18" charset="0"/>
            </a:endParaRPr>
          </a:p>
          <a:p>
            <a:pPr>
              <a:defRPr/>
            </a:pP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95076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buNone/>
              <a:defRPr/>
            </a:pPr>
            <a:r>
              <a:rPr lang="en-US" b="1" dirty="0" smtClean="0">
                <a:solidFill>
                  <a:srgbClr val="FFFF00"/>
                </a:solidFill>
                <a:latin typeface="Times New Roman" pitchFamily="18" charset="0"/>
                <a:cs typeface="Times New Roman" pitchFamily="18" charset="0"/>
              </a:rPr>
              <a:t>This class </a:t>
            </a:r>
            <a:endParaRPr lang="en-US" dirty="0" smtClean="0">
              <a:solidFill>
                <a:schemeClr val="bg1"/>
              </a:solidFill>
              <a:latin typeface="Times New Roman" pitchFamily="18" charset="0"/>
              <a:cs typeface="Times New Roman" pitchFamily="18" charset="0"/>
            </a:endParaRPr>
          </a:p>
          <a:p>
            <a:pPr>
              <a:buNone/>
              <a:defRPr/>
            </a:pPr>
            <a:r>
              <a:rPr lang="en-US" b="1" dirty="0" smtClean="0">
                <a:solidFill>
                  <a:srgbClr val="FFFF00"/>
                </a:solidFill>
                <a:latin typeface="Times New Roman" pitchFamily="18" charset="0"/>
                <a:cs typeface="Times New Roman" pitchFamily="18" charset="0"/>
              </a:rPr>
              <a:t>AGE Unit 7 part </a:t>
            </a:r>
            <a:r>
              <a:rPr lang="en-US" b="1" dirty="0">
                <a:solidFill>
                  <a:srgbClr val="FFFF00"/>
                </a:solidFill>
                <a:latin typeface="Times New Roman" pitchFamily="18" charset="0"/>
                <a:cs typeface="Times New Roman" pitchFamily="18" charset="0"/>
              </a:rPr>
              <a:t>3</a:t>
            </a:r>
            <a:r>
              <a:rPr lang="en-US" b="1" dirty="0" smtClean="0">
                <a:solidFill>
                  <a:srgbClr val="FFFF00"/>
                </a:solidFill>
                <a:latin typeface="Times New Roman" pitchFamily="18" charset="0"/>
                <a:cs typeface="Times New Roman" pitchFamily="18" charset="0"/>
              </a:rPr>
              <a:t>: consonant verb stems</a:t>
            </a:r>
            <a:endParaRPr lang="en-US" dirty="0" smtClean="0">
              <a:solidFill>
                <a:schemeClr val="bg1"/>
              </a:solidFill>
              <a:latin typeface="Times New Roman" pitchFamily="18" charset="0"/>
              <a:cs typeface="Times New Roman" pitchFamily="18" charset="0"/>
            </a:endParaRPr>
          </a:p>
          <a:p>
            <a:pPr>
              <a:defRPr/>
            </a:pPr>
            <a:r>
              <a:rPr lang="en-US" sz="2800" dirty="0" smtClean="0">
                <a:solidFill>
                  <a:schemeClr val="bg1"/>
                </a:solidFill>
                <a:latin typeface="Times New Roman" pitchFamily="18" charset="0"/>
                <a:cs typeface="Times New Roman" pitchFamily="18" charset="0"/>
              </a:rPr>
              <a:t>This part of Unit 7 introduces </a:t>
            </a:r>
            <a:r>
              <a:rPr lang="en-US" sz="2800" dirty="0">
                <a:solidFill>
                  <a:schemeClr val="bg1"/>
                </a:solidFill>
                <a:latin typeface="Times New Roman" pitchFamily="18" charset="0"/>
                <a:cs typeface="Times New Roman" pitchFamily="18" charset="0"/>
              </a:rPr>
              <a:t>more </a:t>
            </a:r>
            <a:r>
              <a:rPr lang="en-US" sz="2800" dirty="0" smtClean="0">
                <a:solidFill>
                  <a:schemeClr val="bg1"/>
                </a:solidFill>
                <a:latin typeface="Times New Roman" pitchFamily="18" charset="0"/>
                <a:cs typeface="Times New Roman" pitchFamily="18" charset="0"/>
              </a:rPr>
              <a:t>-</a:t>
            </a:r>
            <a:r>
              <a:rPr lang="el-GR" sz="2800" dirty="0" smtClean="0">
                <a:solidFill>
                  <a:srgbClr val="FFFF00"/>
                </a:solidFill>
                <a:latin typeface="Palatino Linotype" pitchFamily="18" charset="0"/>
                <a:cs typeface="Times New Roman" pitchFamily="18" charset="0"/>
              </a:rPr>
              <a:t>ω </a:t>
            </a:r>
            <a:r>
              <a:rPr lang="en-US" sz="2800" dirty="0" smtClean="0">
                <a:solidFill>
                  <a:schemeClr val="bg1"/>
                </a:solidFill>
                <a:latin typeface="Times New Roman" pitchFamily="18" charset="0"/>
                <a:cs typeface="Times New Roman" pitchFamily="18" charset="0"/>
              </a:rPr>
              <a:t>verbs, grouped according to their stems, so it is easier to learn and remember their forms in the future tense. </a:t>
            </a:r>
            <a:endParaRPr lang="en-US" sz="28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20483" name="Rectangle 3"/>
          <p:cNvSpPr>
            <a:spLocks noGrp="1" noChangeArrowheads="1"/>
          </p:cNvSpPr>
          <p:nvPr>
            <p:ph type="body" idx="1"/>
          </p:nvPr>
        </p:nvSpPr>
        <p:spPr/>
        <p:txBody>
          <a:bodyPr>
            <a:normAutofit/>
          </a:bodyPr>
          <a:lstStyle/>
          <a:p>
            <a:pPr>
              <a:lnSpc>
                <a:spcPct val="90000"/>
              </a:lnSpc>
              <a:buFontTx/>
              <a:buNone/>
            </a:pPr>
            <a:r>
              <a:rPr lang="en-US" sz="2400" dirty="0" smtClean="0">
                <a:solidFill>
                  <a:srgbClr val="FFFF00"/>
                </a:solidFill>
                <a:latin typeface="Times New Roman" pitchFamily="18" charset="0"/>
                <a:cs typeface="Times New Roman" pitchFamily="18" charset="0"/>
              </a:rPr>
              <a:t>Review from Unit 1: </a:t>
            </a:r>
            <a:r>
              <a:rPr lang="en-US" sz="2800" b="1" dirty="0" smtClean="0">
                <a:solidFill>
                  <a:srgbClr val="FFFF00"/>
                </a:solidFill>
                <a:latin typeface="Times New Roman" pitchFamily="18" charset="0"/>
                <a:cs typeface="Times New Roman" pitchFamily="18" charset="0"/>
              </a:rPr>
              <a:t>The Trouble with Sigma </a:t>
            </a:r>
          </a:p>
          <a:p>
            <a:pPr>
              <a:lnSpc>
                <a:spcPct val="90000"/>
              </a:lnSpc>
              <a:buFontTx/>
              <a:buNone/>
            </a:pPr>
            <a:r>
              <a:rPr lang="en-US" sz="2400" dirty="0" smtClean="0">
                <a:solidFill>
                  <a:schemeClr val="bg1"/>
                </a:solidFill>
                <a:latin typeface="Times New Roman" pitchFamily="18" charset="0"/>
                <a:cs typeface="Times New Roman" pitchFamily="18" charset="0"/>
              </a:rPr>
              <a:t>Greek is strange when it comes to pronouncing and writing words with the “s” sound:</a:t>
            </a:r>
          </a:p>
          <a:p>
            <a:pPr>
              <a:lnSpc>
                <a:spcPct val="90000"/>
              </a:lnSpc>
            </a:pPr>
            <a:r>
              <a:rPr lang="en-US" sz="2400" dirty="0" smtClean="0">
                <a:solidFill>
                  <a:schemeClr val="bg1"/>
                </a:solidFill>
                <a:latin typeface="Times New Roman" pitchFamily="18" charset="0"/>
                <a:cs typeface="Times New Roman" pitchFamily="18" charset="0"/>
              </a:rPr>
              <a:t>The combinations </a:t>
            </a:r>
            <a:r>
              <a:rPr lang="el-GR" sz="2400" b="1" dirty="0" smtClean="0">
                <a:solidFill>
                  <a:srgbClr val="FFFF00"/>
                </a:solidFill>
                <a:latin typeface="Palatino Linotype" pitchFamily="18" charset="0"/>
                <a:cs typeface="Times New Roman" pitchFamily="18" charset="0"/>
              </a:rPr>
              <a:t>πσ</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βσ</a:t>
            </a:r>
            <a:r>
              <a:rPr lang="en-US" sz="2400" dirty="0" smtClean="0">
                <a:solidFill>
                  <a:schemeClr val="bg1"/>
                </a:solidFill>
                <a:latin typeface="Times New Roman" pitchFamily="18" charset="0"/>
                <a:cs typeface="Times New Roman" pitchFamily="18" charset="0"/>
              </a:rPr>
              <a:t> &amp; </a:t>
            </a:r>
            <a:r>
              <a:rPr lang="el-GR" sz="2400" b="1" dirty="0" smtClean="0">
                <a:solidFill>
                  <a:srgbClr val="FFFF00"/>
                </a:solidFill>
                <a:latin typeface="Palatino Linotype" pitchFamily="18" charset="0"/>
                <a:cs typeface="Times New Roman" pitchFamily="18" charset="0"/>
              </a:rPr>
              <a:t>φσ</a:t>
            </a:r>
            <a:r>
              <a:rPr lang="en-US" sz="2400" dirty="0" smtClean="0">
                <a:solidFill>
                  <a:schemeClr val="bg1"/>
                </a:solidFill>
                <a:latin typeface="Times New Roman" pitchFamily="18" charset="0"/>
                <a:cs typeface="Times New Roman" pitchFamily="18" charset="0"/>
              </a:rPr>
              <a:t> never appear. 		Instead, </a:t>
            </a:r>
            <a:r>
              <a:rPr lang="el-GR" sz="2400" b="1" dirty="0" smtClean="0">
                <a:solidFill>
                  <a:srgbClr val="FFFF00"/>
                </a:solidFill>
                <a:latin typeface="Palatino Linotype" pitchFamily="18" charset="0"/>
                <a:cs typeface="Times New Roman" pitchFamily="18" charset="0"/>
              </a:rPr>
              <a:t>ψ</a:t>
            </a:r>
            <a:r>
              <a:rPr lang="en-US" sz="2400" dirty="0" smtClean="0">
                <a:solidFill>
                  <a:schemeClr val="bg1"/>
                </a:solidFill>
                <a:latin typeface="Times New Roman" pitchFamily="18" charset="0"/>
                <a:cs typeface="Times New Roman" pitchFamily="18" charset="0"/>
              </a:rPr>
              <a:t> replaces them. </a:t>
            </a:r>
          </a:p>
          <a:p>
            <a:pPr>
              <a:lnSpc>
                <a:spcPct val="90000"/>
              </a:lnSpc>
            </a:pPr>
            <a:r>
              <a:rPr lang="en-US" sz="24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τ</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δ</a:t>
            </a:r>
            <a:r>
              <a:rPr lang="en-US" sz="2400" dirty="0" smtClean="0">
                <a:solidFill>
                  <a:schemeClr val="bg1"/>
                </a:solidFill>
                <a:latin typeface="Times New Roman" pitchFamily="18" charset="0"/>
                <a:cs typeface="Times New Roman" pitchFamily="18" charset="0"/>
              </a:rPr>
              <a:t> and </a:t>
            </a:r>
            <a:r>
              <a:rPr lang="el-GR" sz="2400" b="1" dirty="0" smtClean="0">
                <a:solidFill>
                  <a:srgbClr val="FFFF00"/>
                </a:solidFill>
                <a:latin typeface="Palatino Linotype" pitchFamily="18" charset="0"/>
                <a:cs typeface="Times New Roman" pitchFamily="18" charset="0"/>
              </a:rPr>
              <a:t>θ</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disappear before a </a:t>
            </a:r>
            <a:r>
              <a:rPr lang="el-GR" sz="2400" b="1" dirty="0" smtClean="0">
                <a:solidFill>
                  <a:srgbClr val="FFFF00"/>
                </a:solidFill>
                <a:latin typeface="Palatino Linotype" pitchFamily="18" charset="0"/>
                <a:cs typeface="Times New Roman" pitchFamily="18" charset="0"/>
              </a:rPr>
              <a:t>σ</a:t>
            </a:r>
            <a:r>
              <a:rPr lang="en-US" sz="2400" dirty="0" smtClean="0">
                <a:solidFill>
                  <a:schemeClr val="bg1"/>
                </a:solidFill>
                <a:latin typeface="Times New Roman" pitchFamily="18" charset="0"/>
                <a:cs typeface="Times New Roman" pitchFamily="18" charset="0"/>
              </a:rPr>
              <a:t>.</a:t>
            </a:r>
          </a:p>
          <a:p>
            <a:pPr>
              <a:lnSpc>
                <a:spcPct val="90000"/>
              </a:lnSpc>
            </a:pPr>
            <a:r>
              <a:rPr lang="en-US" sz="2400" dirty="0" smtClean="0">
                <a:solidFill>
                  <a:schemeClr val="bg1"/>
                </a:solidFill>
                <a:latin typeface="Times New Roman" pitchFamily="18" charset="0"/>
                <a:cs typeface="Times New Roman" pitchFamily="18" charset="0"/>
              </a:rPr>
              <a:t>The combinations </a:t>
            </a:r>
            <a:r>
              <a:rPr lang="el-GR" sz="2400" b="1" dirty="0" smtClean="0">
                <a:solidFill>
                  <a:srgbClr val="FFFF00"/>
                </a:solidFill>
                <a:latin typeface="Palatino Linotype" pitchFamily="18" charset="0"/>
                <a:cs typeface="Times New Roman" pitchFamily="18" charset="0"/>
              </a:rPr>
              <a:t>κσ</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γσ</a:t>
            </a:r>
            <a:r>
              <a:rPr lang="en-US" sz="2400" dirty="0" smtClean="0">
                <a:solidFill>
                  <a:schemeClr val="bg1"/>
                </a:solidFill>
                <a:latin typeface="Times New Roman" pitchFamily="18" charset="0"/>
                <a:cs typeface="Times New Roman" pitchFamily="18" charset="0"/>
              </a:rPr>
              <a:t> or</a:t>
            </a:r>
            <a:r>
              <a:rPr lang="el-GR" sz="24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χσ</a:t>
            </a:r>
            <a:r>
              <a:rPr lang="en-US" sz="2400" dirty="0" smtClean="0">
                <a:solidFill>
                  <a:schemeClr val="bg1"/>
                </a:solidFill>
                <a:latin typeface="Times New Roman" pitchFamily="18" charset="0"/>
                <a:cs typeface="Times New Roman" pitchFamily="18" charset="0"/>
              </a:rPr>
              <a:t> never appear. 		Instead, </a:t>
            </a:r>
            <a:r>
              <a:rPr lang="el-GR" sz="2400" b="1" dirty="0" smtClean="0">
                <a:solidFill>
                  <a:srgbClr val="FFFF00"/>
                </a:solidFill>
                <a:latin typeface="Palatino Linotype" pitchFamily="18" charset="0"/>
                <a:cs typeface="Times New Roman" pitchFamily="18" charset="0"/>
              </a:rPr>
              <a:t>ξ</a:t>
            </a:r>
            <a:r>
              <a:rPr lang="en-US" sz="2400" b="1"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replaces them. </a:t>
            </a:r>
          </a:p>
        </p:txBody>
      </p:sp>
    </p:spTree>
    <p:extLst>
      <p:ext uri="{BB962C8B-B14F-4D97-AF65-F5344CB8AC3E}">
        <p14:creationId xmlns:p14="http://schemas.microsoft.com/office/powerpoint/2010/main" val="3581058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21507" name="Rectangle 3"/>
          <p:cNvSpPr>
            <a:spLocks noGrp="1" noChangeArrowheads="1"/>
          </p:cNvSpPr>
          <p:nvPr>
            <p:ph type="body" idx="1"/>
          </p:nvPr>
        </p:nvSpPr>
        <p:spPr>
          <a:xfrm>
            <a:off x="381000" y="1981200"/>
            <a:ext cx="8458200" cy="4114800"/>
          </a:xfrm>
        </p:spPr>
        <p:txBody>
          <a:bodyPr/>
          <a:lstStyle/>
          <a:p>
            <a:pPr>
              <a:buNone/>
            </a:pPr>
            <a:r>
              <a:rPr lang="en-US" sz="2800" dirty="0">
                <a:solidFill>
                  <a:srgbClr val="FFFF00"/>
                </a:solidFill>
                <a:latin typeface="Times New Roman" pitchFamily="18" charset="0"/>
                <a:cs typeface="Times New Roman" pitchFamily="18" charset="0"/>
              </a:rPr>
              <a:t>Review from Unit 1: </a:t>
            </a:r>
          </a:p>
          <a:p>
            <a:pPr>
              <a:buFontTx/>
              <a:buNone/>
            </a:pPr>
            <a:r>
              <a:rPr lang="en-US" sz="2800" b="1" dirty="0" smtClean="0">
                <a:solidFill>
                  <a:srgbClr val="FFFF00"/>
                </a:solidFill>
                <a:latin typeface="Times New Roman" pitchFamily="18" charset="0"/>
                <a:cs typeface="Times New Roman" pitchFamily="18" charset="0"/>
              </a:rPr>
              <a:t>CONSONANTS</a:t>
            </a:r>
            <a:r>
              <a:rPr lang="en-US" sz="2800" dirty="0" smtClean="0">
                <a:solidFill>
                  <a:schemeClr val="bg1"/>
                </a:solidFill>
                <a:latin typeface="Times New Roman" pitchFamily="18" charset="0"/>
                <a:cs typeface="Times New Roman" pitchFamily="18" charset="0"/>
              </a:rPr>
              <a:t> </a:t>
            </a:r>
          </a:p>
          <a:p>
            <a:pPr>
              <a:buFontTx/>
              <a:buNone/>
            </a:pPr>
            <a:r>
              <a:rPr lang="en-US" u="sng" dirty="0" smtClean="0">
                <a:solidFill>
                  <a:srgbClr val="FFFF00"/>
                </a:solidFill>
                <a:latin typeface="Times New Roman" pitchFamily="18" charset="0"/>
                <a:cs typeface="Times New Roman" pitchFamily="18" charset="0"/>
              </a:rPr>
              <a:t>Labial</a:t>
            </a:r>
            <a:r>
              <a:rPr lang="en-US" dirty="0" smtClean="0">
                <a:solidFill>
                  <a:schemeClr val="bg1"/>
                </a:solidFill>
                <a:latin typeface="Times New Roman" pitchFamily="18" charset="0"/>
                <a:cs typeface="Times New Roman" pitchFamily="18" charset="0"/>
              </a:rPr>
              <a:t>		</a:t>
            </a:r>
            <a:r>
              <a:rPr lang="en-US" u="sng" dirty="0" smtClean="0">
                <a:solidFill>
                  <a:srgbClr val="FFFF00"/>
                </a:solidFill>
                <a:latin typeface="Times New Roman" pitchFamily="18" charset="0"/>
                <a:cs typeface="Times New Roman" pitchFamily="18" charset="0"/>
              </a:rPr>
              <a:t>Dental</a:t>
            </a:r>
            <a:r>
              <a:rPr lang="en-US" dirty="0" smtClean="0">
                <a:solidFill>
                  <a:schemeClr val="bg1"/>
                </a:solidFill>
                <a:latin typeface="Times New Roman" pitchFamily="18" charset="0"/>
                <a:cs typeface="Times New Roman" pitchFamily="18" charset="0"/>
              </a:rPr>
              <a:t>		</a:t>
            </a:r>
            <a:r>
              <a:rPr lang="en-US" u="sng" dirty="0" smtClean="0">
                <a:solidFill>
                  <a:srgbClr val="FFFF00"/>
                </a:solidFill>
                <a:latin typeface="Times New Roman" pitchFamily="18" charset="0"/>
                <a:cs typeface="Times New Roman" pitchFamily="18" charset="0"/>
              </a:rPr>
              <a:t>Palatal</a:t>
            </a:r>
          </a:p>
          <a:p>
            <a:pPr>
              <a:buFont typeface="Arial" charset="0"/>
              <a:buNone/>
            </a:pPr>
            <a:r>
              <a:rPr lang="el-GR" dirty="0" smtClean="0">
                <a:solidFill>
                  <a:schemeClr val="bg1"/>
                </a:solidFill>
                <a:latin typeface="Palatino Linotype" pitchFamily="18" charset="0"/>
                <a:cs typeface="Times New Roman" pitchFamily="18" charset="0"/>
              </a:rPr>
              <a:t>π	</a:t>
            </a:r>
            <a:r>
              <a:rPr lang="en-US" dirty="0" smtClean="0">
                <a:solidFill>
                  <a:schemeClr val="bg1"/>
                </a:solidFill>
                <a:latin typeface="Times New Roman" pitchFamily="18" charset="0"/>
                <a:cs typeface="Times New Roman" pitchFamily="18" charset="0"/>
              </a:rPr>
              <a:t>p</a:t>
            </a:r>
            <a:r>
              <a:rPr lang="el-GR" dirty="0" smtClean="0">
                <a:solidFill>
                  <a:schemeClr val="bg1"/>
                </a:solidFill>
                <a:latin typeface="Times New Roman" pitchFamily="18" charset="0"/>
                <a:cs typeface="Times New Roman" pitchFamily="18" charset="0"/>
              </a:rPr>
              <a:t>			</a:t>
            </a:r>
            <a:r>
              <a:rPr lang="el-GR" dirty="0" smtClean="0">
                <a:solidFill>
                  <a:schemeClr val="bg1"/>
                </a:solidFill>
                <a:latin typeface="Palatino Linotype" pitchFamily="18" charset="0"/>
                <a:cs typeface="Times New Roman" pitchFamily="18" charset="0"/>
              </a:rPr>
              <a:t>τ</a:t>
            </a:r>
            <a:r>
              <a:rPr lang="en-US" dirty="0" smtClean="0">
                <a:solidFill>
                  <a:schemeClr val="bg1"/>
                </a:solidFill>
                <a:latin typeface="Palatino Linotype" pitchFamily="18" charset="0"/>
                <a:cs typeface="Times New Roman" pitchFamily="18" charset="0"/>
              </a:rPr>
              <a:t> </a:t>
            </a:r>
            <a:r>
              <a:rPr lang="en-US" dirty="0" smtClean="0">
                <a:solidFill>
                  <a:schemeClr val="bg1"/>
                </a:solidFill>
                <a:latin typeface="Times New Roman" pitchFamily="18" charset="0"/>
                <a:cs typeface="Times New Roman" pitchFamily="18" charset="0"/>
              </a:rPr>
              <a:t>t</a:t>
            </a:r>
            <a:r>
              <a:rPr lang="el-GR" dirty="0" smtClean="0">
                <a:solidFill>
                  <a:schemeClr val="bg1"/>
                </a:solidFill>
                <a:latin typeface="Times New Roman" pitchFamily="18" charset="0"/>
                <a:cs typeface="Times New Roman" pitchFamily="18" charset="0"/>
              </a:rPr>
              <a:t>			</a:t>
            </a:r>
            <a:r>
              <a:rPr lang="el-GR" dirty="0" smtClean="0">
                <a:solidFill>
                  <a:schemeClr val="bg1"/>
                </a:solidFill>
                <a:latin typeface="Palatino Linotype" pitchFamily="18" charset="0"/>
                <a:cs typeface="Times New Roman" pitchFamily="18" charset="0"/>
              </a:rPr>
              <a:t>κ</a:t>
            </a:r>
            <a:r>
              <a:rPr lang="en-US" dirty="0" smtClean="0">
                <a:solidFill>
                  <a:schemeClr val="bg1"/>
                </a:solidFill>
                <a:latin typeface="Palatino Linotype" pitchFamily="18" charset="0"/>
                <a:cs typeface="Times New Roman" pitchFamily="18" charset="0"/>
              </a:rPr>
              <a:t> </a:t>
            </a:r>
            <a:r>
              <a:rPr lang="en-US" dirty="0" smtClean="0">
                <a:solidFill>
                  <a:schemeClr val="bg1"/>
                </a:solidFill>
                <a:latin typeface="Times New Roman" pitchFamily="18" charset="0"/>
                <a:cs typeface="Times New Roman" pitchFamily="18" charset="0"/>
              </a:rPr>
              <a:t>k	= unvoiced</a:t>
            </a:r>
          </a:p>
          <a:p>
            <a:pPr>
              <a:buFont typeface="Arial" charset="0"/>
              <a:buNone/>
            </a:pPr>
            <a:r>
              <a:rPr lang="el-GR" dirty="0" smtClean="0">
                <a:solidFill>
                  <a:schemeClr val="bg1"/>
                </a:solidFill>
                <a:latin typeface="Palatino Linotype" pitchFamily="18" charset="0"/>
                <a:cs typeface="Times New Roman" pitchFamily="18" charset="0"/>
              </a:rPr>
              <a:t>β </a:t>
            </a:r>
            <a:r>
              <a:rPr lang="en-US" dirty="0" smtClean="0">
                <a:solidFill>
                  <a:schemeClr val="bg1"/>
                </a:solidFill>
                <a:latin typeface="Times New Roman" pitchFamily="18" charset="0"/>
                <a:cs typeface="Times New Roman" pitchFamily="18" charset="0"/>
              </a:rPr>
              <a:t>b			</a:t>
            </a:r>
            <a:r>
              <a:rPr lang="el-GR" dirty="0" smtClean="0">
                <a:solidFill>
                  <a:schemeClr val="bg1"/>
                </a:solidFill>
                <a:latin typeface="Palatino Linotype" pitchFamily="18" charset="0"/>
                <a:cs typeface="Times New Roman" pitchFamily="18" charset="0"/>
              </a:rPr>
              <a:t>δ </a:t>
            </a:r>
            <a:r>
              <a:rPr lang="en-US" dirty="0" smtClean="0">
                <a:solidFill>
                  <a:schemeClr val="bg1"/>
                </a:solidFill>
                <a:latin typeface="Times New Roman" pitchFamily="18" charset="0"/>
                <a:cs typeface="Times New Roman" pitchFamily="18" charset="0"/>
              </a:rPr>
              <a:t>d			</a:t>
            </a:r>
            <a:r>
              <a:rPr lang="el-GR" dirty="0" smtClean="0">
                <a:solidFill>
                  <a:schemeClr val="bg1"/>
                </a:solidFill>
                <a:latin typeface="Palatino Linotype" pitchFamily="18" charset="0"/>
                <a:cs typeface="Times New Roman" pitchFamily="18" charset="0"/>
              </a:rPr>
              <a:t>γ </a:t>
            </a:r>
            <a:r>
              <a:rPr lang="en-US" dirty="0" smtClean="0">
                <a:solidFill>
                  <a:schemeClr val="bg1"/>
                </a:solidFill>
                <a:latin typeface="Times New Roman" pitchFamily="18" charset="0"/>
                <a:cs typeface="Times New Roman" pitchFamily="18" charset="0"/>
              </a:rPr>
              <a:t>g</a:t>
            </a:r>
            <a:r>
              <a:rPr lang="el-GR" dirty="0" smtClean="0">
                <a:solidFill>
                  <a:schemeClr val="bg1"/>
                </a:solidFill>
                <a:latin typeface="Times New Roman" pitchFamily="18" charset="0"/>
                <a:cs typeface="Times New Roman" pitchFamily="18" charset="0"/>
              </a:rPr>
              <a:t>	= </a:t>
            </a:r>
            <a:r>
              <a:rPr lang="en-US" dirty="0" smtClean="0">
                <a:solidFill>
                  <a:schemeClr val="bg1"/>
                </a:solidFill>
                <a:latin typeface="Times New Roman" pitchFamily="18" charset="0"/>
                <a:cs typeface="Times New Roman" pitchFamily="18" charset="0"/>
              </a:rPr>
              <a:t>voiced</a:t>
            </a:r>
          </a:p>
          <a:p>
            <a:pPr>
              <a:buFont typeface="Arial" charset="0"/>
              <a:buNone/>
            </a:pPr>
            <a:r>
              <a:rPr lang="el-GR" dirty="0" smtClean="0">
                <a:solidFill>
                  <a:schemeClr val="bg1"/>
                </a:solidFill>
                <a:latin typeface="Palatino Linotype" pitchFamily="18" charset="0"/>
                <a:cs typeface="Times New Roman" pitchFamily="18" charset="0"/>
              </a:rPr>
              <a:t>φ </a:t>
            </a:r>
            <a:r>
              <a:rPr lang="en-US" dirty="0" err="1" smtClean="0">
                <a:solidFill>
                  <a:schemeClr val="bg1"/>
                </a:solidFill>
                <a:latin typeface="Times New Roman" pitchFamily="18" charset="0"/>
                <a:cs typeface="Times New Roman" pitchFamily="18" charset="0"/>
              </a:rPr>
              <a:t>ph</a:t>
            </a:r>
            <a:r>
              <a:rPr lang="en-US" dirty="0" smtClean="0">
                <a:solidFill>
                  <a:schemeClr val="bg1"/>
                </a:solidFill>
                <a:latin typeface="Times New Roman" pitchFamily="18" charset="0"/>
                <a:cs typeface="Times New Roman" pitchFamily="18" charset="0"/>
              </a:rPr>
              <a:t>			</a:t>
            </a:r>
            <a:r>
              <a:rPr lang="el-GR" dirty="0" smtClean="0">
                <a:solidFill>
                  <a:schemeClr val="bg1"/>
                </a:solidFill>
                <a:latin typeface="Palatino Linotype" pitchFamily="18" charset="0"/>
                <a:cs typeface="Times New Roman" pitchFamily="18" charset="0"/>
              </a:rPr>
              <a:t>θ </a:t>
            </a:r>
            <a:r>
              <a:rPr lang="en-US" dirty="0" err="1" smtClean="0">
                <a:solidFill>
                  <a:schemeClr val="bg1"/>
                </a:solidFill>
                <a:latin typeface="Times New Roman" pitchFamily="18" charset="0"/>
                <a:cs typeface="Times New Roman" pitchFamily="18" charset="0"/>
              </a:rPr>
              <a:t>th</a:t>
            </a:r>
            <a:r>
              <a:rPr lang="en-US" dirty="0" smtClean="0">
                <a:solidFill>
                  <a:schemeClr val="bg1"/>
                </a:solidFill>
                <a:latin typeface="Times New Roman" pitchFamily="18" charset="0"/>
                <a:cs typeface="Times New Roman" pitchFamily="18" charset="0"/>
              </a:rPr>
              <a:t>			</a:t>
            </a:r>
            <a:r>
              <a:rPr lang="el-GR" dirty="0" smtClean="0">
                <a:solidFill>
                  <a:schemeClr val="bg1"/>
                </a:solidFill>
                <a:latin typeface="Palatino Linotype" pitchFamily="18" charset="0"/>
                <a:cs typeface="Times New Roman" pitchFamily="18" charset="0"/>
              </a:rPr>
              <a:t>χ </a:t>
            </a:r>
            <a:r>
              <a:rPr lang="en-US" dirty="0" err="1" smtClean="0">
                <a:solidFill>
                  <a:schemeClr val="bg1"/>
                </a:solidFill>
                <a:latin typeface="Times New Roman" pitchFamily="18" charset="0"/>
                <a:cs typeface="Times New Roman" pitchFamily="18" charset="0"/>
              </a:rPr>
              <a:t>kh</a:t>
            </a:r>
            <a:r>
              <a:rPr lang="el-GR" dirty="0" smtClean="0">
                <a:solidFill>
                  <a:schemeClr val="bg1"/>
                </a:solidFill>
                <a:latin typeface="Times New Roman" pitchFamily="18" charset="0"/>
                <a:cs typeface="Times New Roman" pitchFamily="18" charset="0"/>
              </a:rPr>
              <a:t>	= </a:t>
            </a:r>
            <a:r>
              <a:rPr lang="en-US" dirty="0" smtClean="0">
                <a:solidFill>
                  <a:schemeClr val="bg1"/>
                </a:solidFill>
                <a:latin typeface="Times New Roman" pitchFamily="18" charset="0"/>
                <a:cs typeface="Times New Roman" pitchFamily="18" charset="0"/>
              </a:rPr>
              <a:t>aspirated</a:t>
            </a:r>
          </a:p>
          <a:p>
            <a:pPr>
              <a:buFontTx/>
              <a:buNone/>
            </a:pPr>
            <a:r>
              <a:rPr lang="el-GR" dirty="0" smtClean="0">
                <a:solidFill>
                  <a:schemeClr val="bg1"/>
                </a:solidFill>
                <a:latin typeface="Palatino Linotype" pitchFamily="18" charset="0"/>
                <a:cs typeface="Times New Roman" pitchFamily="18" charset="0"/>
              </a:rPr>
              <a:t>ψ </a:t>
            </a:r>
            <a:r>
              <a:rPr lang="en-US" dirty="0" err="1" smtClean="0">
                <a:solidFill>
                  <a:schemeClr val="bg1"/>
                </a:solidFill>
                <a:latin typeface="Times New Roman" pitchFamily="18" charset="0"/>
                <a:cs typeface="Times New Roman" pitchFamily="18" charset="0"/>
              </a:rPr>
              <a:t>ps</a:t>
            </a:r>
            <a:r>
              <a:rPr lang="en-US" dirty="0" smtClean="0">
                <a:solidFill>
                  <a:schemeClr val="bg1"/>
                </a:solidFill>
                <a:latin typeface="Times New Roman" pitchFamily="18" charset="0"/>
                <a:cs typeface="Times New Roman" pitchFamily="18" charset="0"/>
              </a:rPr>
              <a:t>			</a:t>
            </a:r>
            <a:r>
              <a:rPr lang="el-GR" dirty="0" smtClean="0">
                <a:solidFill>
                  <a:schemeClr val="bg1"/>
                </a:solidFill>
                <a:latin typeface="Palatino Linotype" pitchFamily="18" charset="0"/>
                <a:cs typeface="Times New Roman" pitchFamily="18" charset="0"/>
              </a:rPr>
              <a:t>σ </a:t>
            </a:r>
            <a:r>
              <a:rPr lang="en-US" dirty="0" smtClean="0">
                <a:solidFill>
                  <a:schemeClr val="bg1"/>
                </a:solidFill>
                <a:latin typeface="Times New Roman" pitchFamily="18" charset="0"/>
                <a:cs typeface="Times New Roman" pitchFamily="18" charset="0"/>
              </a:rPr>
              <a:t>s			</a:t>
            </a:r>
            <a:r>
              <a:rPr lang="el-GR" dirty="0" smtClean="0">
                <a:solidFill>
                  <a:schemeClr val="bg1"/>
                </a:solidFill>
                <a:latin typeface="Palatino Linotype" pitchFamily="18" charset="0"/>
                <a:cs typeface="Times New Roman" pitchFamily="18" charset="0"/>
              </a:rPr>
              <a:t>ξ </a:t>
            </a:r>
            <a:r>
              <a:rPr lang="en-US" dirty="0" err="1" smtClean="0">
                <a:solidFill>
                  <a:schemeClr val="bg1"/>
                </a:solidFill>
                <a:latin typeface="Times New Roman" pitchFamily="18" charset="0"/>
                <a:cs typeface="Times New Roman" pitchFamily="18" charset="0"/>
              </a:rPr>
              <a:t>ks</a:t>
            </a:r>
            <a:r>
              <a:rPr lang="el-GR" dirty="0" smtClean="0">
                <a:solidFill>
                  <a:schemeClr val="bg1"/>
                </a:solidFill>
                <a:latin typeface="Times New Roman" pitchFamily="18" charset="0"/>
                <a:cs typeface="Times New Roman" pitchFamily="18" charset="0"/>
              </a:rPr>
              <a:t>	= + </a:t>
            </a:r>
            <a:r>
              <a:rPr lang="el-GR" dirty="0" smtClean="0">
                <a:solidFill>
                  <a:schemeClr val="bg1"/>
                </a:solidFill>
                <a:latin typeface="Palatino Linotype" pitchFamily="18" charset="0"/>
                <a:cs typeface="Times New Roman" pitchFamily="18" charset="0"/>
              </a:rPr>
              <a:t>σ</a:t>
            </a:r>
            <a:endParaRPr lang="en-US" dirty="0" smtClean="0">
              <a:solidFill>
                <a:schemeClr val="bg1"/>
              </a:solidFill>
              <a:latin typeface="Palatino Linotype" pitchFamily="18" charset="0"/>
              <a:cs typeface="Times New Roman" pitchFamily="18" charset="0"/>
            </a:endParaRPr>
          </a:p>
        </p:txBody>
      </p:sp>
      <p:sp>
        <p:nvSpPr>
          <p:cNvPr id="2" name="Rectangle 1"/>
          <p:cNvSpPr/>
          <p:nvPr/>
        </p:nvSpPr>
        <p:spPr>
          <a:xfrm>
            <a:off x="381000" y="5410200"/>
            <a:ext cx="7543800" cy="6096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3706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696200" cy="4876800"/>
          </a:xfrm>
        </p:spPr>
        <p:txBody>
          <a:bodyPr rtlCol="0">
            <a:normAutofit/>
          </a:bodyPr>
          <a:lstStyle/>
          <a:p>
            <a:pPr marL="0" indent="0">
              <a:buNone/>
              <a:defRPr/>
            </a:pPr>
            <a:r>
              <a:rPr lang="en-US" sz="2800" b="1" dirty="0" smtClean="0">
                <a:solidFill>
                  <a:srgbClr val="FFFF00"/>
                </a:solidFill>
                <a:latin typeface="Times New Roman" pitchFamily="18" charset="0"/>
                <a:cs typeface="Times New Roman" pitchFamily="18" charset="0"/>
              </a:rPr>
              <a:t>VOCABULARY</a:t>
            </a:r>
            <a:r>
              <a:rPr lang="en-US" sz="2800" dirty="0" smtClean="0">
                <a:solidFill>
                  <a:schemeClr val="bg1"/>
                </a:solidFill>
                <a:latin typeface="Times New Roman" pitchFamily="18" charset="0"/>
                <a:cs typeface="Times New Roman" pitchFamily="18" charset="0"/>
              </a:rPr>
              <a:t> </a:t>
            </a:r>
            <a:endParaRPr lang="en-US" sz="24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Because Greek verbs add a –</a:t>
            </a:r>
            <a:r>
              <a:rPr lang="el-GR" sz="2400" b="1" dirty="0">
                <a:solidFill>
                  <a:srgbClr val="FFFF00"/>
                </a:solidFill>
                <a:latin typeface="Palatino Linotype" pitchFamily="18" charset="0"/>
                <a:cs typeface="Times New Roman" pitchFamily="18" charset="0"/>
              </a:rPr>
              <a:t>σ</a:t>
            </a:r>
            <a:r>
              <a:rPr lang="en-US" sz="2400" dirty="0" smtClean="0">
                <a:solidFill>
                  <a:schemeClr val="bg1"/>
                </a:solidFill>
                <a:latin typeface="Times New Roman" pitchFamily="18" charset="0"/>
                <a:cs typeface="Times New Roman" pitchFamily="18" charset="0"/>
              </a:rPr>
              <a:t> to form the future tense, the forms of the future often feature consonant combinations with embedded </a:t>
            </a:r>
            <a:r>
              <a:rPr lang="en-US" sz="2400" dirty="0" err="1" smtClean="0">
                <a:solidFill>
                  <a:schemeClr val="bg1"/>
                </a:solidFill>
                <a:latin typeface="Times New Roman" pitchFamily="18" charset="0"/>
                <a:cs typeface="Times New Roman" pitchFamily="18" charset="0"/>
              </a:rPr>
              <a:t>sigmas</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These combinations affect only the pronunciation, not the meaning of the verb, but they do yield distinctive spellings. </a:t>
            </a:r>
          </a:p>
          <a:p>
            <a:pPr>
              <a:defRPr/>
            </a:pPr>
            <a:r>
              <a:rPr lang="en-US" sz="2400" dirty="0" smtClean="0">
                <a:solidFill>
                  <a:schemeClr val="bg1"/>
                </a:solidFill>
                <a:latin typeface="Times New Roman" pitchFamily="18" charset="0"/>
                <a:cs typeface="Times New Roman" pitchFamily="18" charset="0"/>
              </a:rPr>
              <a:t>This section introduces new verbs grouped by the type of consonant that ends the stem, so that the forms of the future all look similar, in order to help memorizing and recalling this vocabulary. </a:t>
            </a:r>
          </a:p>
        </p:txBody>
      </p:sp>
    </p:spTree>
    <p:extLst>
      <p:ext uri="{BB962C8B-B14F-4D97-AF65-F5344CB8AC3E}">
        <p14:creationId xmlns:p14="http://schemas.microsoft.com/office/powerpoint/2010/main" val="4152245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153400" cy="4876800"/>
          </a:xfrm>
        </p:spPr>
        <p:txBody>
          <a:bodyPr rtlCol="0">
            <a:normAutofit/>
          </a:bodyPr>
          <a:lstStyle/>
          <a:p>
            <a:pPr marL="0" indent="0">
              <a:buNone/>
              <a:defRPr/>
            </a:pPr>
            <a:r>
              <a:rPr lang="en-US" sz="2400" b="1" dirty="0" smtClean="0">
                <a:solidFill>
                  <a:srgbClr val="FFFF00"/>
                </a:solidFill>
                <a:latin typeface="Times New Roman" pitchFamily="18" charset="0"/>
                <a:cs typeface="Times New Roman" pitchFamily="18" charset="0"/>
              </a:rPr>
              <a:t>VOCABULARY</a:t>
            </a:r>
            <a:r>
              <a:rPr lang="en-US" sz="2400" dirty="0" smtClean="0">
                <a:solidFill>
                  <a:schemeClr val="bg1"/>
                </a:solidFill>
                <a:latin typeface="Times New Roman" pitchFamily="18" charset="0"/>
                <a:cs typeface="Times New Roman" pitchFamily="18" charset="0"/>
              </a:rPr>
              <a:t> </a:t>
            </a:r>
          </a:p>
          <a:p>
            <a:pPr>
              <a:defRPr/>
            </a:pPr>
            <a:r>
              <a:rPr lang="el-GR" sz="2400" dirty="0" smtClean="0">
                <a:solidFill>
                  <a:schemeClr val="bg1"/>
                </a:solidFill>
                <a:latin typeface="Times New Roman" pitchFamily="18" charset="0"/>
                <a:cs typeface="Times New Roman" pitchFamily="18" charset="0"/>
              </a:rPr>
              <a:t>Α </a:t>
            </a:r>
            <a:r>
              <a:rPr lang="en-US" sz="2400" dirty="0" smtClean="0">
                <a:solidFill>
                  <a:schemeClr val="bg1"/>
                </a:solidFill>
                <a:latin typeface="Times New Roman" pitchFamily="18" charset="0"/>
                <a:cs typeface="Times New Roman" pitchFamily="18" charset="0"/>
              </a:rPr>
              <a:t>verb with a stem ending in a </a:t>
            </a:r>
            <a:r>
              <a:rPr lang="en-US" sz="2400" dirty="0" smtClean="0">
                <a:solidFill>
                  <a:srgbClr val="FFFF00"/>
                </a:solidFill>
                <a:latin typeface="Times New Roman" pitchFamily="18" charset="0"/>
                <a:cs typeface="Times New Roman" pitchFamily="18" charset="0"/>
              </a:rPr>
              <a:t>labial</a:t>
            </a:r>
            <a:r>
              <a:rPr lang="en-US" sz="2400" dirty="0" smtClean="0">
                <a:solidFill>
                  <a:schemeClr val="bg1"/>
                </a:solidFill>
                <a:latin typeface="Times New Roman" pitchFamily="18" charset="0"/>
                <a:cs typeface="Times New Roman" pitchFamily="18" charset="0"/>
              </a:rPr>
              <a:t> (</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β</a:t>
            </a:r>
            <a:r>
              <a:rPr lang="el-GR"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π</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φ</a:t>
            </a:r>
            <a:r>
              <a:rPr lang="en-US" sz="2400" dirty="0" smtClean="0">
                <a:solidFill>
                  <a:schemeClr val="bg1"/>
                </a:solidFill>
                <a:latin typeface="Times New Roman" pitchFamily="18" charset="0"/>
                <a:cs typeface="Times New Roman" pitchFamily="18" charset="0"/>
              </a:rPr>
              <a:t>) will normally display a</a:t>
            </a:r>
            <a:r>
              <a:rPr lang="en-US" sz="2400" dirty="0" smtClean="0">
                <a:solidFill>
                  <a:srgbClr val="FFFF00"/>
                </a:solidFill>
                <a:latin typeface="Palatino Linotype" pitchFamily="18" charset="0"/>
                <a:cs typeface="Times New Roman" pitchFamily="18" charset="0"/>
              </a:rPr>
              <a:t> </a:t>
            </a:r>
            <a:r>
              <a:rPr lang="el-GR" sz="2400" b="1" dirty="0">
                <a:solidFill>
                  <a:srgbClr val="FFFF00"/>
                </a:solidFill>
                <a:latin typeface="Palatino Linotype" pitchFamily="18" charset="0"/>
                <a:cs typeface="Times New Roman" pitchFamily="18" charset="0"/>
              </a:rPr>
              <a:t>ψ</a:t>
            </a:r>
            <a:r>
              <a:rPr lang="el-GR" sz="2400" dirty="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in the future </a:t>
            </a:r>
            <a:r>
              <a:rPr lang="en-US" sz="2400" dirty="0">
                <a:solidFill>
                  <a:schemeClr val="bg1"/>
                </a:solidFill>
                <a:latin typeface="Times New Roman" pitchFamily="18" charset="0"/>
                <a:cs typeface="Times New Roman" pitchFamily="18" charset="0"/>
              </a:rPr>
              <a:t>tense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β</a:t>
            </a:r>
            <a:r>
              <a:rPr lang="el-GR" sz="2400" dirty="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π</a:t>
            </a:r>
            <a:r>
              <a:rPr lang="el-GR" sz="2400" dirty="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φ</a:t>
            </a:r>
            <a:r>
              <a:rPr lang="en-US" sz="2400" dirty="0" smtClean="0">
                <a:solidFill>
                  <a:schemeClr val="bg1"/>
                </a:solidFill>
                <a:latin typeface="Times New Roman" pitchFamily="18" charset="0"/>
                <a:cs typeface="Times New Roman" pitchFamily="18" charset="0"/>
              </a:rPr>
              <a:t> +</a:t>
            </a:r>
            <a:r>
              <a:rPr lang="el-GR" sz="2400" b="1" dirty="0">
                <a:solidFill>
                  <a:srgbClr val="FFFF00"/>
                </a:solidFill>
                <a:latin typeface="Palatino Linotype" pitchFamily="18" charset="0"/>
                <a:cs typeface="Times New Roman" pitchFamily="18" charset="0"/>
              </a:rPr>
              <a:t> σ</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ψ</a:t>
            </a:r>
            <a:r>
              <a:rPr lang="en-US" sz="2400" dirty="0" smtClean="0">
                <a:solidFill>
                  <a:schemeClr val="bg1"/>
                </a:solidFill>
                <a:latin typeface="Times New Roman" pitchFamily="18" charset="0"/>
                <a:cs typeface="Times New Roman" pitchFamily="18" charset="0"/>
                <a:sym typeface="Wingdings" pitchFamily="2" charset="2"/>
              </a:rPr>
              <a:t>)</a:t>
            </a:r>
            <a:r>
              <a:rPr lang="en-US" sz="2400" dirty="0" smtClean="0">
                <a:solidFill>
                  <a:schemeClr val="bg1"/>
                </a:solidFill>
                <a:latin typeface="Times New Roman" pitchFamily="18" charset="0"/>
                <a:cs typeface="Times New Roman" pitchFamily="18" charset="0"/>
              </a:rPr>
              <a:t>. </a:t>
            </a:r>
          </a:p>
          <a:p>
            <a:pPr marL="342900" lvl="1" indent="-342900">
              <a:defRPr/>
            </a:pPr>
            <a:endParaRPr lang="en-US" sz="2400" dirty="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smtClean="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7 </a:t>
            </a:r>
            <a:r>
              <a:rPr lang="en-US" sz="2800" b="1" dirty="0">
                <a:solidFill>
                  <a:srgbClr val="FFFF00"/>
                </a:solidFill>
                <a:latin typeface="Times New Roman" pitchFamily="18" charset="0"/>
                <a:cs typeface="Times New Roman" pitchFamily="18" charset="0"/>
              </a:rPr>
              <a:t>part 3 Vocabulary</a:t>
            </a:r>
            <a:r>
              <a:rPr lang="en-US" sz="2800" b="1" dirty="0" smtClean="0">
                <a:solidFill>
                  <a:srgbClr val="FFFF00"/>
                </a:solidFill>
                <a:latin typeface="Times New Roman" pitchFamily="18" charset="0"/>
                <a:cs typeface="Times New Roman" pitchFamily="18" charset="0"/>
              </a:rPr>
              <a:t>: Classical</a:t>
            </a:r>
            <a:endParaRPr lang="en-US" sz="28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γράφω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ψω </a:t>
            </a:r>
            <a:r>
              <a:rPr lang="en-US" sz="2400" dirty="0" smtClean="0">
                <a:solidFill>
                  <a:schemeClr val="bg1"/>
                </a:solidFill>
                <a:latin typeface="Times New Roman" pitchFamily="18" charset="0"/>
                <a:cs typeface="Times New Roman" pitchFamily="18" charset="0"/>
              </a:rPr>
              <a:t>write, draw</a:t>
            </a:r>
            <a:endParaRPr lang="el-GR" sz="24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λείπω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ψω </a:t>
            </a:r>
            <a:r>
              <a:rPr lang="en-US" sz="2400" dirty="0" smtClean="0">
                <a:solidFill>
                  <a:schemeClr val="bg1"/>
                </a:solidFill>
                <a:latin typeface="Times New Roman" pitchFamily="18" charset="0"/>
                <a:cs typeface="Times New Roman" pitchFamily="18" charset="0"/>
              </a:rPr>
              <a:t>leave</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πέμπω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ψω </a:t>
            </a:r>
            <a:r>
              <a:rPr lang="en-US" sz="2400" dirty="0" smtClean="0">
                <a:solidFill>
                  <a:schemeClr val="bg1"/>
                </a:solidFill>
                <a:latin typeface="Times New Roman" pitchFamily="18" charset="0"/>
                <a:cs typeface="Times New Roman" pitchFamily="18" charset="0"/>
              </a:rPr>
              <a:t>send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τρέπω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ψω </a:t>
            </a:r>
            <a:r>
              <a:rPr lang="en-US" sz="2400" dirty="0" smtClean="0">
                <a:solidFill>
                  <a:schemeClr val="bg1"/>
                </a:solidFill>
                <a:latin typeface="Times New Roman" pitchFamily="18" charset="0"/>
                <a:cs typeface="Times New Roman" pitchFamily="18" charset="0"/>
              </a:rPr>
              <a:t>turn</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τρέφω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θρέψω</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nourish</a:t>
            </a: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272166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7 </a:t>
            </a:r>
            <a:r>
              <a:rPr lang="en-US" sz="2800" b="1" dirty="0">
                <a:solidFill>
                  <a:srgbClr val="FFFF00"/>
                </a:solidFill>
                <a:latin typeface="Times New Roman" pitchFamily="18" charset="0"/>
                <a:cs typeface="Times New Roman" pitchFamily="18" charset="0"/>
              </a:rPr>
              <a:t>part 3 Vocabulary</a:t>
            </a:r>
            <a:r>
              <a:rPr lang="en-US" sz="2800" b="1" dirty="0" smtClean="0">
                <a:solidFill>
                  <a:srgbClr val="FFFF00"/>
                </a:solidFill>
                <a:latin typeface="Times New Roman" pitchFamily="18" charset="0"/>
                <a:cs typeface="Times New Roman" pitchFamily="18" charset="0"/>
              </a:rPr>
              <a:t>: NT (New Testament) </a:t>
            </a:r>
            <a:endParaRPr lang="en-US" sz="28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ἅπτω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ἅ</a:t>
            </a:r>
            <a:r>
              <a:rPr lang="el-GR" sz="2400" dirty="0" smtClean="0">
                <a:solidFill>
                  <a:srgbClr val="FFFF00"/>
                </a:solidFill>
                <a:latin typeface="Palatino Linotype" pitchFamily="18" charset="0"/>
                <a:cs typeface="Times New Roman" pitchFamily="18" charset="0"/>
              </a:rPr>
              <a:t>ψω</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touch</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βλέπω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ψω </a:t>
            </a:r>
            <a:r>
              <a:rPr lang="en-US" sz="2400" dirty="0" smtClean="0">
                <a:solidFill>
                  <a:schemeClr val="bg1"/>
                </a:solidFill>
                <a:latin typeface="Times New Roman" pitchFamily="18" charset="0"/>
                <a:cs typeface="Times New Roman" pitchFamily="18" charset="0"/>
                <a:sym typeface="Wingdings" pitchFamily="2" charset="2"/>
              </a:rPr>
              <a:t>see</a:t>
            </a:r>
            <a:r>
              <a:rPr lang="en-US" sz="2400" dirty="0">
                <a:solidFill>
                  <a:schemeClr val="bg1"/>
                </a:solidFill>
                <a:latin typeface="Times New Roman" pitchFamily="18" charset="0"/>
                <a:cs typeface="Times New Roman" pitchFamily="18" charset="0"/>
                <a:sym typeface="Wingdings" pitchFamily="2" charset="2"/>
              </a:rPr>
              <a:t>, look</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rPr>
              <a:t>γράφω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ψω </a:t>
            </a:r>
            <a:r>
              <a:rPr lang="en-US" sz="2400" dirty="0">
                <a:solidFill>
                  <a:schemeClr val="bg1"/>
                </a:solidFill>
                <a:latin typeface="Times New Roman" pitchFamily="18" charset="0"/>
                <a:cs typeface="Times New Roman" pitchFamily="18" charset="0"/>
              </a:rPr>
              <a:t>write, draw</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ἐπιστρέφω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ψω </a:t>
            </a:r>
            <a:r>
              <a:rPr lang="en-US" sz="2400" dirty="0" smtClean="0">
                <a:solidFill>
                  <a:schemeClr val="bg1"/>
                </a:solidFill>
                <a:latin typeface="Times New Roman" pitchFamily="18" charset="0"/>
                <a:cs typeface="Times New Roman" pitchFamily="18" charset="0"/>
              </a:rPr>
              <a:t>turn</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to, return </a:t>
            </a:r>
            <a:endParaRPr lang="el-GR" sz="2400" dirty="0" smtClean="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πέμπω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ψω </a:t>
            </a:r>
            <a:r>
              <a:rPr lang="en-US" sz="2400" dirty="0">
                <a:solidFill>
                  <a:schemeClr val="bg1"/>
                </a:solidFill>
                <a:latin typeface="Times New Roman" pitchFamily="18" charset="0"/>
                <a:cs typeface="Times New Roman" pitchFamily="18" charset="0"/>
              </a:rPr>
              <a:t>send </a:t>
            </a:r>
            <a:endParaRPr lang="en-US" sz="24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ὑποστρέφω </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ψω </a:t>
            </a:r>
            <a:r>
              <a:rPr lang="en-US" sz="2400" dirty="0">
                <a:solidFill>
                  <a:schemeClr val="bg1"/>
                </a:solidFill>
                <a:latin typeface="Times New Roman" pitchFamily="18" charset="0"/>
                <a:cs typeface="Times New Roman" pitchFamily="18" charset="0"/>
              </a:rPr>
              <a:t>turn</a:t>
            </a:r>
            <a:r>
              <a:rPr lang="el-GR"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back, </a:t>
            </a:r>
            <a:r>
              <a:rPr lang="en-US" sz="2400" dirty="0">
                <a:solidFill>
                  <a:schemeClr val="bg1"/>
                </a:solidFill>
                <a:latin typeface="Times New Roman" pitchFamily="18" charset="0"/>
                <a:cs typeface="Times New Roman" pitchFamily="18" charset="0"/>
              </a:rPr>
              <a:t>return </a:t>
            </a:r>
            <a:endParaRPr lang="el-GR" sz="2400" dirty="0">
              <a:solidFill>
                <a:srgbClr val="FFFF00"/>
              </a:solidFill>
              <a:latin typeface="Palatino Linotype" pitchFamily="18" charset="0"/>
              <a:cs typeface="Times New Roman" pitchFamily="18" charset="0"/>
            </a:endParaRPr>
          </a:p>
          <a:p>
            <a:pPr marL="0" indent="0">
              <a:buNone/>
              <a:defRPr/>
            </a:pP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93573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marL="0" indent="0">
              <a:buNone/>
              <a:defRPr/>
            </a:pPr>
            <a:r>
              <a:rPr lang="en-US" sz="2400" b="1" dirty="0" smtClean="0">
                <a:solidFill>
                  <a:srgbClr val="FFFF00"/>
                </a:solidFill>
                <a:latin typeface="Times New Roman" pitchFamily="18" charset="0"/>
                <a:cs typeface="Times New Roman" pitchFamily="18" charset="0"/>
              </a:rPr>
              <a:t>VOCABULARY</a:t>
            </a:r>
            <a:r>
              <a:rPr lang="en-US" sz="2400" dirty="0" smtClean="0">
                <a:solidFill>
                  <a:schemeClr val="bg1"/>
                </a:solidFill>
                <a:latin typeface="Times New Roman" pitchFamily="18" charset="0"/>
                <a:cs typeface="Times New Roman" pitchFamily="18" charset="0"/>
              </a:rPr>
              <a:t> </a:t>
            </a:r>
          </a:p>
          <a:p>
            <a:pPr>
              <a:defRPr/>
            </a:pPr>
            <a:r>
              <a:rPr lang="el-GR" sz="2400" dirty="0" smtClean="0">
                <a:solidFill>
                  <a:schemeClr val="bg1"/>
                </a:solidFill>
                <a:latin typeface="Times New Roman" pitchFamily="18" charset="0"/>
                <a:cs typeface="Times New Roman" pitchFamily="18" charset="0"/>
              </a:rPr>
              <a:t>Α </a:t>
            </a:r>
            <a:r>
              <a:rPr lang="en-US" sz="2400" dirty="0" smtClean="0">
                <a:solidFill>
                  <a:schemeClr val="bg1"/>
                </a:solidFill>
                <a:latin typeface="Times New Roman" pitchFamily="18" charset="0"/>
                <a:cs typeface="Times New Roman" pitchFamily="18" charset="0"/>
              </a:rPr>
              <a:t>verb with a stem ending in a </a:t>
            </a:r>
            <a:r>
              <a:rPr lang="en-US" sz="2400" dirty="0" smtClean="0">
                <a:solidFill>
                  <a:srgbClr val="FFFF00"/>
                </a:solidFill>
                <a:latin typeface="Times New Roman" pitchFamily="18" charset="0"/>
                <a:cs typeface="Times New Roman" pitchFamily="18" charset="0"/>
              </a:rPr>
              <a:t>dental </a:t>
            </a:r>
            <a:r>
              <a:rPr lang="en-US" sz="2400" dirty="0" smtClean="0">
                <a:solidFill>
                  <a:schemeClr val="bg1"/>
                </a:solidFill>
                <a:latin typeface="Times New Roman" pitchFamily="18" charset="0"/>
                <a:cs typeface="Times New Roman" pitchFamily="18" charset="0"/>
              </a:rPr>
              <a:t>(</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δ</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ζ</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θ</a:t>
            </a:r>
            <a:r>
              <a:rPr lang="en-US" sz="2400" dirty="0" smtClean="0">
                <a:solidFill>
                  <a:schemeClr val="bg1"/>
                </a:solidFill>
                <a:latin typeface="Times New Roman" pitchFamily="18" charset="0"/>
                <a:cs typeface="Times New Roman" pitchFamily="18" charset="0"/>
              </a:rPr>
              <a:t>) will normally display a</a:t>
            </a:r>
            <a:r>
              <a:rPr lang="en-US" sz="2400" dirty="0" smtClean="0">
                <a:solidFill>
                  <a:srgbClr val="FFFF00"/>
                </a:solidFill>
                <a:latin typeface="Palatino Linotype"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σ</a:t>
            </a:r>
            <a:r>
              <a:rPr lang="el-GR"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in the future </a:t>
            </a:r>
            <a:r>
              <a:rPr lang="en-US" sz="2400" dirty="0">
                <a:solidFill>
                  <a:schemeClr val="bg1"/>
                </a:solidFill>
                <a:latin typeface="Times New Roman" pitchFamily="18" charset="0"/>
                <a:cs typeface="Times New Roman" pitchFamily="18" charset="0"/>
              </a:rPr>
              <a:t>tense </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δ</a:t>
            </a:r>
            <a:r>
              <a:rPr lang="el-GR" sz="2400" dirty="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ζ</a:t>
            </a:r>
            <a:r>
              <a:rPr lang="el-GR" sz="2400" dirty="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θ </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r>
              <a:rPr lang="el-GR" sz="2400" b="1" dirty="0">
                <a:solidFill>
                  <a:srgbClr val="FFFF00"/>
                </a:solidFill>
                <a:latin typeface="Palatino Linotype" pitchFamily="18" charset="0"/>
                <a:cs typeface="Times New Roman" pitchFamily="18" charset="0"/>
              </a:rPr>
              <a:t>σ </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chemeClr val="bg1"/>
                </a:solidFill>
                <a:latin typeface="Times New Roman" pitchFamily="18" charset="0"/>
                <a:cs typeface="Times New Roman" pitchFamily="18" charset="0"/>
                <a:sym typeface="Wingdings" pitchFamily="2" charset="2"/>
              </a:rPr>
              <a:t> </a:t>
            </a:r>
            <a:r>
              <a:rPr lang="el-GR" sz="2400" b="1" dirty="0" smtClean="0">
                <a:solidFill>
                  <a:srgbClr val="FFFF00"/>
                </a:solidFill>
                <a:latin typeface="Palatino Linotype" pitchFamily="18" charset="0"/>
                <a:cs typeface="Times New Roman" pitchFamily="18" charset="0"/>
              </a:rPr>
              <a:t>σ</a:t>
            </a:r>
            <a:r>
              <a:rPr lang="en-US" sz="2400" dirty="0" smtClean="0">
                <a:solidFill>
                  <a:schemeClr val="bg1"/>
                </a:solidFill>
                <a:latin typeface="Times New Roman" pitchFamily="18" charset="0"/>
                <a:cs typeface="Times New Roman" pitchFamily="18" charset="0"/>
                <a:sym typeface="Wingdings" pitchFamily="2" charset="2"/>
              </a:rPr>
              <a:t>)</a:t>
            </a:r>
            <a:r>
              <a:rPr lang="en-US" sz="2400" dirty="0" smtClean="0">
                <a:solidFill>
                  <a:schemeClr val="bg1"/>
                </a:solidFill>
                <a:latin typeface="Times New Roman" pitchFamily="18" charset="0"/>
                <a:cs typeface="Times New Roman" pitchFamily="18" charset="0"/>
              </a:rPr>
              <a:t>. </a:t>
            </a:r>
          </a:p>
          <a:p>
            <a:pPr marL="342900" lvl="1" indent="-342900">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581164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3202</TotalTime>
  <Words>961</Words>
  <Application>Microsoft Office PowerPoint</Application>
  <PresentationFormat>On-screen Show (4:3)</PresentationFormat>
  <Paragraphs>150</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Ancient Greek for Everyone: A New Digital Resource for Beginning Greek Unit 7 part 3:  consonant verb stems</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1001 Elementary Greek</dc:title>
  <dc:creator>Wilfred E Major</dc:creator>
  <cp:lastModifiedBy>Wilfred E Major</cp:lastModifiedBy>
  <cp:revision>386</cp:revision>
  <cp:lastPrinted>2013-10-21T17:07:23Z</cp:lastPrinted>
  <dcterms:created xsi:type="dcterms:W3CDTF">2012-08-17T18:41:45Z</dcterms:created>
  <dcterms:modified xsi:type="dcterms:W3CDTF">2013-11-04T18:36:06Z</dcterms:modified>
</cp:coreProperties>
</file>